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7" r:id="rId1"/>
  </p:sldMasterIdLst>
  <p:notesMasterIdLst>
    <p:notesMasterId r:id="rId62"/>
  </p:notesMasterIdLst>
  <p:sldIdLst>
    <p:sldId id="256" r:id="rId2"/>
    <p:sldId id="330" r:id="rId3"/>
    <p:sldId id="257" r:id="rId4"/>
    <p:sldId id="326" r:id="rId5"/>
    <p:sldId id="311" r:id="rId6"/>
    <p:sldId id="279" r:id="rId7"/>
    <p:sldId id="295" r:id="rId8"/>
    <p:sldId id="270" r:id="rId9"/>
    <p:sldId id="258" r:id="rId10"/>
    <p:sldId id="259" r:id="rId11"/>
    <p:sldId id="261" r:id="rId12"/>
    <p:sldId id="265" r:id="rId13"/>
    <p:sldId id="291" r:id="rId14"/>
    <p:sldId id="262" r:id="rId15"/>
    <p:sldId id="266" r:id="rId16"/>
    <p:sldId id="264" r:id="rId17"/>
    <p:sldId id="294" r:id="rId18"/>
    <p:sldId id="318" r:id="rId19"/>
    <p:sldId id="319" r:id="rId20"/>
    <p:sldId id="268" r:id="rId21"/>
    <p:sldId id="263" r:id="rId22"/>
    <p:sldId id="271" r:id="rId23"/>
    <p:sldId id="273" r:id="rId24"/>
    <p:sldId id="299" r:id="rId25"/>
    <p:sldId id="292" r:id="rId26"/>
    <p:sldId id="275" r:id="rId27"/>
    <p:sldId id="274" r:id="rId28"/>
    <p:sldId id="278" r:id="rId29"/>
    <p:sldId id="312" r:id="rId30"/>
    <p:sldId id="286" r:id="rId31"/>
    <p:sldId id="276" r:id="rId32"/>
    <p:sldId id="277" r:id="rId33"/>
    <p:sldId id="282" r:id="rId34"/>
    <p:sldId id="308" r:id="rId35"/>
    <p:sldId id="321" r:id="rId36"/>
    <p:sldId id="322" r:id="rId37"/>
    <p:sldId id="296" r:id="rId38"/>
    <p:sldId id="301" r:id="rId39"/>
    <p:sldId id="317" r:id="rId40"/>
    <p:sldId id="281" r:id="rId41"/>
    <p:sldId id="280" r:id="rId42"/>
    <p:sldId id="284" r:id="rId43"/>
    <p:sldId id="324" r:id="rId44"/>
    <p:sldId id="300" r:id="rId45"/>
    <p:sldId id="302" r:id="rId46"/>
    <p:sldId id="325" r:id="rId47"/>
    <p:sldId id="328" r:id="rId48"/>
    <p:sldId id="329" r:id="rId49"/>
    <p:sldId id="283" r:id="rId50"/>
    <p:sldId id="293" r:id="rId51"/>
    <p:sldId id="290" r:id="rId52"/>
    <p:sldId id="289" r:id="rId53"/>
    <p:sldId id="297" r:id="rId54"/>
    <p:sldId id="305" r:id="rId55"/>
    <p:sldId id="304" r:id="rId56"/>
    <p:sldId id="309" r:id="rId57"/>
    <p:sldId id="272" r:id="rId58"/>
    <p:sldId id="307" r:id="rId59"/>
    <p:sldId id="323" r:id="rId60"/>
    <p:sldId id="306" r:id="rId61"/>
  </p:sldIdLst>
  <p:sldSz cx="9144000" cy="6858000" type="screen4x3"/>
  <p:notesSz cx="6858000" cy="9144000"/>
  <p:custShowLst>
    <p:custShow name="Zielgruppenpräsentation 1" id="0">
      <p:sldLst>
        <p:sld r:id="rId2"/>
        <p:sld r:id="rId4"/>
        <p:sld r:id="rId5"/>
        <p:sld r:id="rId6"/>
        <p:sld r:id="rId7"/>
        <p:sld r:id="rId8"/>
        <p:sld r:id="rId9"/>
        <p:sld r:id="rId10"/>
        <p:sld r:id="rId11"/>
        <p:sld r:id="rId12"/>
        <p:sld r:id="rId13"/>
        <p:sld r:id="rId14"/>
        <p:sld r:id="rId15"/>
        <p:sld r:id="rId16"/>
        <p:sld r:id="rId17"/>
        <p:sld r:id="rId18"/>
        <p:sld r:id="rId19"/>
        <p:sld r:id="rId20"/>
        <p:sld r:id="rId21"/>
        <p:sld r:id="rId22"/>
        <p:sld r:id="rId23"/>
        <p:sld r:id="rId24"/>
        <p:sld r:id="rId25"/>
        <p:sld r:id="rId26"/>
        <p:sld r:id="rId27"/>
        <p:sld r:id="rId28"/>
        <p:sld r:id="rId29"/>
        <p:sld r:id="rId30"/>
        <p:sld r:id="rId31"/>
        <p:sld r:id="rId32"/>
        <p:sld r:id="rId33"/>
        <p:sld r:id="rId34"/>
        <p:sld r:id="rId35"/>
        <p:sld r:id="rId36"/>
        <p:sld r:id="rId37"/>
        <p:sld r:id="rId38"/>
        <p:sld r:id="rId39"/>
        <p:sld r:id="rId40"/>
        <p:sld r:id="rId41"/>
        <p:sld r:id="rId42"/>
        <p:sld r:id="rId43"/>
        <p:sld r:id="rId44"/>
        <p:sld r:id="rId45"/>
        <p:sld r:id="rId46"/>
        <p:sld r:id="rId47"/>
        <p:sld r:id="rId48"/>
        <p:sld r:id="rId49"/>
        <p:sld r:id="rId50"/>
        <p:sld r:id="rId51"/>
        <p:sld r:id="rId52"/>
        <p:sld r:id="rId53"/>
        <p:sld r:id="rId54"/>
        <p:sld r:id="rId55"/>
        <p:sld r:id="rId56"/>
        <p:sld r:id="rId57"/>
        <p:sld r:id="rId58"/>
        <p:sld r:id="rId59"/>
        <p:sld r:id="rId60"/>
        <p:sld r:id="rId61"/>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s-Peter Feldmann" initials="HF" lastIdx="6" clrIdx="0">
    <p:extLst>
      <p:ext uri="{19B8F6BF-5375-455C-9EA6-DF929625EA0E}">
        <p15:presenceInfo xmlns:p15="http://schemas.microsoft.com/office/powerpoint/2012/main" userId="3b13435a237f18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1" end="60"/>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38" autoAdjust="0"/>
    <p:restoredTop sz="94660"/>
  </p:normalViewPr>
  <p:slideViewPr>
    <p:cSldViewPr snapToGrid="0">
      <p:cViewPr varScale="1">
        <p:scale>
          <a:sx n="121" d="100"/>
          <a:sy n="121" d="100"/>
        </p:scale>
        <p:origin x="1104" y="96"/>
      </p:cViewPr>
      <p:guideLst/>
    </p:cSldViewPr>
  </p:slideViewPr>
  <p:notesTextViewPr>
    <p:cViewPr>
      <p:scale>
        <a:sx n="1" d="1"/>
        <a:sy n="1" d="1"/>
      </p:scale>
      <p:origin x="0" y="0"/>
    </p:cViewPr>
  </p:notesTextViewPr>
  <p:sorterViewPr>
    <p:cViewPr varScale="1">
      <p:scale>
        <a:sx n="100" d="100"/>
        <a:sy n="100" d="100"/>
      </p:scale>
      <p:origin x="0" y="-88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9E14E-F0CE-4E66-B390-8DE57A7DED7D}" type="datetimeFigureOut">
              <a:rPr lang="de-DE" smtClean="0"/>
              <a:t>08.05.2026</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9B2A3-C381-4ED5-BF75-0E4BE9256624}" type="slidenum">
              <a:rPr lang="de-DE" smtClean="0"/>
              <a:t>‹Nr.›</a:t>
            </a:fld>
            <a:endParaRPr lang="de-DE"/>
          </a:p>
        </p:txBody>
      </p:sp>
    </p:spTree>
    <p:extLst>
      <p:ext uri="{BB962C8B-B14F-4D97-AF65-F5344CB8AC3E}">
        <p14:creationId xmlns:p14="http://schemas.microsoft.com/office/powerpoint/2010/main" val="1015796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EF9B2A3-C381-4ED5-BF75-0E4BE9256624}" type="slidenum">
              <a:rPr lang="de-DE" smtClean="0"/>
              <a:t>33</a:t>
            </a:fld>
            <a:endParaRPr lang="de-DE"/>
          </a:p>
        </p:txBody>
      </p:sp>
    </p:spTree>
    <p:extLst>
      <p:ext uri="{BB962C8B-B14F-4D97-AF65-F5344CB8AC3E}">
        <p14:creationId xmlns:p14="http://schemas.microsoft.com/office/powerpoint/2010/main" val="1278431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EF9B2A3-C381-4ED5-BF75-0E4BE9256624}" type="slidenum">
              <a:rPr lang="de-DE" smtClean="0"/>
              <a:t>49</a:t>
            </a:fld>
            <a:endParaRPr lang="de-DE"/>
          </a:p>
        </p:txBody>
      </p:sp>
    </p:spTree>
    <p:extLst>
      <p:ext uri="{BB962C8B-B14F-4D97-AF65-F5344CB8AC3E}">
        <p14:creationId xmlns:p14="http://schemas.microsoft.com/office/powerpoint/2010/main" val="2755748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de-DE"/>
              <a:t>Mastertitelformat bearbeiten</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4458E620-77DD-43AC-ABF2-2D38B791AEAA}" type="datetime1">
              <a:rPr lang="en-US" smtClean="0"/>
              <a:t>5/8/2026</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r>
              <a:rPr lang="en-US"/>
              <a:t>H.-P. F. –Xanten, 2026</a:t>
            </a:r>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2246193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07B8A6CF-D353-46D4-AA59-F4DA479E1F41}" type="datetime1">
              <a:rPr lang="en-US" smtClean="0"/>
              <a:t>5/8/2026</a:t>
            </a:fld>
            <a:endParaRPr lang="en-US" dirty="0"/>
          </a:p>
        </p:txBody>
      </p:sp>
      <p:sp>
        <p:nvSpPr>
          <p:cNvPr id="5" name="Footer Placeholder 4"/>
          <p:cNvSpPr>
            <a:spLocks noGrp="1"/>
          </p:cNvSpPr>
          <p:nvPr>
            <p:ph type="ftr" sz="quarter" idx="11"/>
          </p:nvPr>
        </p:nvSpPr>
        <p:spPr/>
        <p:txBody>
          <a:bodyPr/>
          <a:lstStyle/>
          <a:p>
            <a:r>
              <a:rPr lang="en-US"/>
              <a:t>H.-P. F. –Xanten, 2026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147812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de-DE"/>
              <a:t>Mastertitelformat bearbeiten</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0C6B93AB-682F-4526-8F7F-406E6211ACE5}" type="datetime1">
              <a:rPr lang="en-US" smtClean="0"/>
              <a:t>5/8/2026</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r>
              <a:rPr lang="en-US"/>
              <a:t>H.-P. F. –Xanten, 2026</a:t>
            </a:r>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1252032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5CAE5155-88D2-4CF2-8F03-F682F70D3B47}" type="datetime1">
              <a:rPr lang="en-US" smtClean="0"/>
              <a:t>5/8/2026</a:t>
            </a:fld>
            <a:endParaRPr lang="en-US" dirty="0"/>
          </a:p>
        </p:txBody>
      </p:sp>
      <p:sp>
        <p:nvSpPr>
          <p:cNvPr id="6" name="Footer Placeholder 5"/>
          <p:cNvSpPr>
            <a:spLocks noGrp="1"/>
          </p:cNvSpPr>
          <p:nvPr>
            <p:ph type="ftr" sz="quarter" idx="11"/>
          </p:nvPr>
        </p:nvSpPr>
        <p:spPr/>
        <p:txBody>
          <a:bodyPr/>
          <a:lstStyle/>
          <a:p>
            <a:r>
              <a:rPr lang="en-US"/>
              <a:t>H.-P. F. –Xanten, 2026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4078778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de-DE"/>
              <a:t>Mastertitelformat bearbeiten</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594359" y="3132667"/>
            <a:ext cx="3910579" cy="31309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2098" y="3132667"/>
            <a:ext cx="3907541" cy="31309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7EB59DA-3428-44E2-A73F-659C5A03E8C6}" type="datetime1">
              <a:rPr lang="en-US" smtClean="0"/>
              <a:t>5/8/2026</a:t>
            </a:fld>
            <a:endParaRPr lang="en-US" dirty="0"/>
          </a:p>
        </p:txBody>
      </p:sp>
      <p:sp>
        <p:nvSpPr>
          <p:cNvPr id="8" name="Footer Placeholder 7"/>
          <p:cNvSpPr>
            <a:spLocks noGrp="1"/>
          </p:cNvSpPr>
          <p:nvPr>
            <p:ph type="ftr" sz="quarter" idx="11"/>
          </p:nvPr>
        </p:nvSpPr>
        <p:spPr/>
        <p:txBody>
          <a:bodyPr/>
          <a:lstStyle/>
          <a:p>
            <a:r>
              <a:rPr lang="en-US"/>
              <a:t>H.-P. F. –Xanten, 2026</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8261772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30680E24-7EDB-4285-8A70-EF7FB3BB81F4}" type="datetime1">
              <a:rPr lang="en-US" smtClean="0"/>
              <a:t>5/8/2026</a:t>
            </a:fld>
            <a:endParaRPr lang="en-US" dirty="0"/>
          </a:p>
        </p:txBody>
      </p:sp>
      <p:sp>
        <p:nvSpPr>
          <p:cNvPr id="4" name="Footer Placeholder 3"/>
          <p:cNvSpPr>
            <a:spLocks noGrp="1"/>
          </p:cNvSpPr>
          <p:nvPr>
            <p:ph type="ftr" sz="quarter" idx="11"/>
          </p:nvPr>
        </p:nvSpPr>
        <p:spPr/>
        <p:txBody>
          <a:bodyPr/>
          <a:lstStyle/>
          <a:p>
            <a:r>
              <a:rPr lang="en-US"/>
              <a:t>H.-P. F. –Xanten, 2026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6930997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0C20D-406F-4BB8-BB06-8BC97FD40C1B}" type="datetime1">
              <a:rPr lang="en-US" smtClean="0"/>
              <a:t>5/8/2026</a:t>
            </a:fld>
            <a:endParaRPr lang="en-US" dirty="0"/>
          </a:p>
        </p:txBody>
      </p:sp>
      <p:sp>
        <p:nvSpPr>
          <p:cNvPr id="3" name="Footer Placeholder 2"/>
          <p:cNvSpPr>
            <a:spLocks noGrp="1"/>
          </p:cNvSpPr>
          <p:nvPr>
            <p:ph type="ftr" sz="quarter" idx="11"/>
          </p:nvPr>
        </p:nvSpPr>
        <p:spPr/>
        <p:txBody>
          <a:bodyPr/>
          <a:lstStyle/>
          <a:p>
            <a:r>
              <a:rPr lang="en-US"/>
              <a:t>H.-P. F. –Xanten, 2026</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884717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de-DE"/>
              <a:t>Mastertitelformat bearbeiten</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A0BF1E2-0B2A-45A7-9F70-8A55F76788FA}" type="datetime1">
              <a:rPr lang="en-US" smtClean="0"/>
              <a:t>5/8/2026</a:t>
            </a:fld>
            <a:endParaRPr lang="en-US" dirty="0"/>
          </a:p>
        </p:txBody>
      </p:sp>
      <p:sp>
        <p:nvSpPr>
          <p:cNvPr id="6" name="Footer Placeholder 5"/>
          <p:cNvSpPr>
            <a:spLocks noGrp="1"/>
          </p:cNvSpPr>
          <p:nvPr>
            <p:ph type="ftr" sz="quarter" idx="11"/>
          </p:nvPr>
        </p:nvSpPr>
        <p:spPr/>
        <p:txBody>
          <a:bodyPr/>
          <a:lstStyle/>
          <a:p>
            <a:r>
              <a:rPr lang="en-US"/>
              <a:t>H.-P. F. –Xanten, 2026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0565586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FA522F5B-8E20-476A-939C-DC161BD85911}" type="datetime1">
              <a:rPr lang="en-US" smtClean="0"/>
              <a:t>5/8/2026</a:t>
            </a:fld>
            <a:endParaRPr lang="en-US" dirty="0"/>
          </a:p>
        </p:txBody>
      </p:sp>
      <p:sp>
        <p:nvSpPr>
          <p:cNvPr id="6" name="Footer Placeholder 5"/>
          <p:cNvSpPr>
            <a:spLocks noGrp="1"/>
          </p:cNvSpPr>
          <p:nvPr>
            <p:ph type="ftr" sz="quarter" idx="11"/>
          </p:nvPr>
        </p:nvSpPr>
        <p:spPr/>
        <p:txBody>
          <a:bodyPr/>
          <a:lstStyle/>
          <a:p>
            <a:r>
              <a:rPr lang="en-US"/>
              <a:t>H.-P. F. –Xanten, 2026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4929098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EA67DAD-A85D-4725-B78E-660181AEE884}" type="datetime1">
              <a:rPr lang="en-US" smtClean="0"/>
              <a:t>5/8/2026</a:t>
            </a:fld>
            <a:endParaRPr lang="en-US" dirty="0"/>
          </a:p>
        </p:txBody>
      </p:sp>
      <p:sp>
        <p:nvSpPr>
          <p:cNvPr id="6" name="Footer Placeholder 5"/>
          <p:cNvSpPr>
            <a:spLocks noGrp="1"/>
          </p:cNvSpPr>
          <p:nvPr>
            <p:ph type="ftr" sz="quarter" idx="11"/>
          </p:nvPr>
        </p:nvSpPr>
        <p:spPr/>
        <p:txBody>
          <a:bodyPr/>
          <a:lstStyle/>
          <a:p>
            <a:r>
              <a:rPr lang="en-US"/>
              <a:t>H.-P. F. –Xanten, 2026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18593998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de-DE"/>
              <a:t>Mastertitelformat bearbeiten</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C37F8A9D-2A1D-4219-B31C-1D33A8B1297E}" type="datetime1">
              <a:rPr lang="en-US" smtClean="0"/>
              <a:t>5/8/2026</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r>
              <a:rPr lang="en-US"/>
              <a:t>H.-P. F. –Xanten, 2026</a:t>
            </a:r>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7354922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de-DE"/>
              <a:t>Mastertitelformat bearbeiten</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26023A0B-EC12-490D-973B-C389F9E0F680}" type="datetime1">
              <a:rPr lang="en-US" smtClean="0"/>
              <a:t>5/8/2026</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r>
              <a:rPr lang="en-US"/>
              <a:t>H.-P. F. –Xanten, 2026</a:t>
            </a:r>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‹Nr.›</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34448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de-DE"/>
              <a:t>Mastertitelformat bearbeiten</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DD3E5B10-96A5-4E39-B94F-EE9D0F15C617}" type="datetime1">
              <a:rPr lang="en-US" smtClean="0"/>
              <a:t>5/8/2026</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r>
              <a:rPr lang="en-US"/>
              <a:t>H.-P. F. –Xanten, 2026</a:t>
            </a:r>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7763722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de-DE"/>
              <a:t>Mastertitelformat bearbeiten</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1B141284-5D58-4FF5-BF1D-B063FFF8CA8E}" type="datetime1">
              <a:rPr lang="en-US" smtClean="0"/>
              <a:t>5/8/2026</a:t>
            </a:fld>
            <a:endParaRPr lang="en-US" dirty="0"/>
          </a:p>
        </p:txBody>
      </p:sp>
      <p:sp>
        <p:nvSpPr>
          <p:cNvPr id="4" name="Footer Placeholder 3"/>
          <p:cNvSpPr>
            <a:spLocks noGrp="1"/>
          </p:cNvSpPr>
          <p:nvPr>
            <p:ph type="ftr" sz="quarter" idx="11"/>
          </p:nvPr>
        </p:nvSpPr>
        <p:spPr/>
        <p:txBody>
          <a:bodyPr/>
          <a:lstStyle/>
          <a:p>
            <a:r>
              <a:rPr lang="en-US"/>
              <a:t>H.-P. F. –Xanten, 2026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34023274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de-DE"/>
              <a:t>Mastertitelformat bearbeiten</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F66EC295-FC09-48A0-917F-996D7CA44AF9}" type="datetime1">
              <a:rPr lang="en-US" smtClean="0"/>
              <a:t>5/8/2026</a:t>
            </a:fld>
            <a:endParaRPr lang="en-US" dirty="0"/>
          </a:p>
        </p:txBody>
      </p:sp>
      <p:sp>
        <p:nvSpPr>
          <p:cNvPr id="4" name="Footer Placeholder 3"/>
          <p:cNvSpPr>
            <a:spLocks noGrp="1"/>
          </p:cNvSpPr>
          <p:nvPr>
            <p:ph type="ftr" sz="quarter" idx="11"/>
          </p:nvPr>
        </p:nvSpPr>
        <p:spPr/>
        <p:txBody>
          <a:bodyPr/>
          <a:lstStyle/>
          <a:p>
            <a:r>
              <a:rPr lang="en-US"/>
              <a:t>H.-P. F. –Xanten, 2026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3491766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9C18545-0278-423C-A342-035DC1580D54}" type="datetime1">
              <a:rPr lang="en-US" smtClean="0"/>
              <a:t>5/8/2026</a:t>
            </a:fld>
            <a:endParaRPr lang="en-US" dirty="0"/>
          </a:p>
        </p:txBody>
      </p:sp>
      <p:sp>
        <p:nvSpPr>
          <p:cNvPr id="5" name="Footer Placeholder 4"/>
          <p:cNvSpPr>
            <a:spLocks noGrp="1"/>
          </p:cNvSpPr>
          <p:nvPr>
            <p:ph type="ftr" sz="quarter" idx="11"/>
          </p:nvPr>
        </p:nvSpPr>
        <p:spPr/>
        <p:txBody>
          <a:bodyPr/>
          <a:lstStyle/>
          <a:p>
            <a:r>
              <a:rPr lang="en-US"/>
              <a:t>H.-P. F. –Xanten, 2026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4884763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de-DE"/>
              <a:t>Mastertitelformat bearbeiten</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796EBD9-CA71-4BEF-A1B8-B624B61DC530}" type="datetime1">
              <a:rPr lang="en-US" smtClean="0"/>
              <a:t>5/8/2026</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r>
              <a:rPr lang="en-US"/>
              <a:t>H.-P. F. –Xanten, 2026</a:t>
            </a:r>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6D22F896-40B5-4ADD-8801-0D06FADFA095}" type="slidenum">
              <a:rPr lang="en-US" smtClean="0"/>
              <a:t>‹Nr.›</a:t>
            </a:fld>
            <a:endParaRPr lang="en-US" dirty="0"/>
          </a:p>
        </p:txBody>
      </p:sp>
    </p:spTree>
    <p:extLst>
      <p:ext uri="{BB962C8B-B14F-4D97-AF65-F5344CB8AC3E}">
        <p14:creationId xmlns:p14="http://schemas.microsoft.com/office/powerpoint/2010/main" val="26719710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FA808D0-D7B9-4544-80C7-3D73428AD81F}" type="datetime1">
              <a:rPr lang="en-US" smtClean="0"/>
              <a:t>5/8/2026</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H.-P. F. –Xanten, 2026</a:t>
            </a:r>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‹Nr.›</a:t>
            </a:fld>
            <a:endParaRPr lang="en-US" dirty="0"/>
          </a:p>
        </p:txBody>
      </p:sp>
    </p:spTree>
    <p:extLst>
      <p:ext uri="{BB962C8B-B14F-4D97-AF65-F5344CB8AC3E}">
        <p14:creationId xmlns:p14="http://schemas.microsoft.com/office/powerpoint/2010/main" val="4207306941"/>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6.png"/><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2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3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3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82.JPG"/></Relationships>
</file>

<file path=ppt/slides/_rels/slide4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2.xml"/><Relationship Id="rId5" Type="http://schemas.openxmlformats.org/officeDocument/2006/relationships/image" Target="../media/image88.JPG"/><Relationship Id="rId4" Type="http://schemas.openxmlformats.org/officeDocument/2006/relationships/image" Target="../media/image87.JPG"/></Relationships>
</file>

<file path=ppt/slides/_rels/slide45.xml.rels><?xml version="1.0" encoding="UTF-8" standalone="yes"?>
<Relationships xmlns="http://schemas.openxmlformats.org/package/2006/relationships"><Relationship Id="rId8" Type="http://schemas.openxmlformats.org/officeDocument/2006/relationships/image" Target="../media/image95.jpg"/><Relationship Id="rId3" Type="http://schemas.openxmlformats.org/officeDocument/2006/relationships/image" Target="../media/image90.JPG"/><Relationship Id="rId7" Type="http://schemas.openxmlformats.org/officeDocument/2006/relationships/image" Target="../media/image94.jpg"/><Relationship Id="rId2" Type="http://schemas.openxmlformats.org/officeDocument/2006/relationships/image" Target="../media/image89.JPG"/><Relationship Id="rId1" Type="http://schemas.openxmlformats.org/officeDocument/2006/relationships/slideLayout" Target="../slideLayouts/slideLayout2.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91.JPG"/></Relationships>
</file>

<file path=ppt/slides/_rels/slide4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10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0.png"/><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49.xml.rels><?xml version="1.0" encoding="UTF-8" standalone="yes"?>
<Relationships xmlns="http://schemas.openxmlformats.org/package/2006/relationships"><Relationship Id="rId3" Type="http://schemas.openxmlformats.org/officeDocument/2006/relationships/image" Target="../media/image102.JPG"/><Relationship Id="rId7" Type="http://schemas.openxmlformats.org/officeDocument/2006/relationships/image" Target="../media/image10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103.JPG"/></Relationships>
</file>

<file path=ppt/slides/_rels/slide5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2.xml"/><Relationship Id="rId4" Type="http://schemas.openxmlformats.org/officeDocument/2006/relationships/image" Target="../media/image109.JPG"/></Relationships>
</file>

<file path=ppt/slides/_rels/slide5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94.jpg"/><Relationship Id="rId1" Type="http://schemas.openxmlformats.org/officeDocument/2006/relationships/slideLayout" Target="../slideLayouts/slideLayout2.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5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JPG"/></Relationships>
</file>

<file path=ppt/slides/_rels/slide54.xml.rels><?xml version="1.0" encoding="UTF-8" standalone="yes"?>
<Relationships xmlns="http://schemas.openxmlformats.org/package/2006/relationships"><Relationship Id="rId8" Type="http://schemas.openxmlformats.org/officeDocument/2006/relationships/hyperlink" Target="../Melodie2.avi" TargetMode="External"/><Relationship Id="rId3" Type="http://schemas.openxmlformats.org/officeDocument/2006/relationships/slideLayout" Target="../slideLayouts/slideLayout2.xml"/><Relationship Id="rId7" Type="http://schemas.openxmlformats.org/officeDocument/2006/relationships/image" Target="../media/image12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4.jpg"/><Relationship Id="rId5" Type="http://schemas.openxmlformats.org/officeDocument/2006/relationships/image" Target="../media/image120.JPG"/><Relationship Id="rId4" Type="http://schemas.openxmlformats.org/officeDocument/2006/relationships/image" Target="../media/image119.jpg"/></Relationships>
</file>

<file path=ppt/slides/_rels/slide5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JPG"/><Relationship Id="rId1" Type="http://schemas.openxmlformats.org/officeDocument/2006/relationships/slideLayout" Target="../slideLayouts/slideLayout2.xml"/><Relationship Id="rId5" Type="http://schemas.openxmlformats.org/officeDocument/2006/relationships/image" Target="../media/image125.JPG"/><Relationship Id="rId4" Type="http://schemas.openxmlformats.org/officeDocument/2006/relationships/image" Target="../media/image124.JPG"/></Relationships>
</file>

<file path=ppt/slides/_rels/slide5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2.xml"/><Relationship Id="rId4" Type="http://schemas.openxmlformats.org/officeDocument/2006/relationships/image" Target="../media/image128.jpg"/></Relationships>
</file>

<file path=ppt/slides/_rels/slide5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46084294-11FF-37FB-D386-6FBDE713A95B}"/>
              </a:ext>
            </a:extLst>
          </p:cNvPr>
          <p:cNvSpPr>
            <a:spLocks noGrp="1"/>
          </p:cNvSpPr>
          <p:nvPr>
            <p:ph type="subTitle" idx="1"/>
          </p:nvPr>
        </p:nvSpPr>
        <p:spPr>
          <a:xfrm>
            <a:off x="1771650" y="4184542"/>
            <a:ext cx="6429375" cy="533400"/>
          </a:xfrm>
        </p:spPr>
        <p:txBody>
          <a:bodyPr>
            <a:normAutofit/>
          </a:bodyPr>
          <a:lstStyle/>
          <a:p>
            <a:pPr algn="ctr"/>
            <a:r>
              <a:rPr lang="de-DE" sz="2400" dirty="0"/>
              <a:t>Familie Annegret &amp; Hans-Peter Feldmann</a:t>
            </a:r>
          </a:p>
        </p:txBody>
      </p:sp>
      <p:sp>
        <p:nvSpPr>
          <p:cNvPr id="6" name="Textfeld 5">
            <a:extLst>
              <a:ext uri="{FF2B5EF4-FFF2-40B4-BE49-F238E27FC236}">
                <a16:creationId xmlns:a16="http://schemas.microsoft.com/office/drawing/2014/main" id="{9A6F5C1D-BB13-ADBD-ADA4-197FF5167B2E}"/>
              </a:ext>
            </a:extLst>
          </p:cNvPr>
          <p:cNvSpPr txBox="1"/>
          <p:nvPr/>
        </p:nvSpPr>
        <p:spPr>
          <a:xfrm>
            <a:off x="648861" y="1990494"/>
            <a:ext cx="8015743" cy="1200329"/>
          </a:xfrm>
          <a:prstGeom prst="rect">
            <a:avLst/>
          </a:prstGeom>
          <a:noFill/>
        </p:spPr>
        <p:txBody>
          <a:bodyPr wrap="square" rtlCol="0">
            <a:spAutoFit/>
          </a:bodyPr>
          <a:lstStyle/>
          <a:p>
            <a:pPr algn="ctr"/>
            <a:r>
              <a:rPr lang="de-DE" sz="3600" dirty="0">
                <a:solidFill>
                  <a:srgbClr val="FFFF00"/>
                </a:solidFill>
              </a:rPr>
              <a:t>Ein Spiegel </a:t>
            </a:r>
          </a:p>
          <a:p>
            <a:pPr algn="ctr"/>
            <a:r>
              <a:rPr lang="de-DE" sz="3600" dirty="0">
                <a:solidFill>
                  <a:srgbClr val="FFFF00"/>
                </a:solidFill>
              </a:rPr>
              <a:t>unserer Interessenlagen</a:t>
            </a:r>
            <a:endParaRPr lang="de-DE" sz="2800" dirty="0">
              <a:solidFill>
                <a:srgbClr val="FFFF00"/>
              </a:solidFill>
            </a:endParaRPr>
          </a:p>
        </p:txBody>
      </p:sp>
      <p:sp>
        <p:nvSpPr>
          <p:cNvPr id="7" name="Textfeld 6">
            <a:extLst>
              <a:ext uri="{FF2B5EF4-FFF2-40B4-BE49-F238E27FC236}">
                <a16:creationId xmlns:a16="http://schemas.microsoft.com/office/drawing/2014/main" id="{09D1E48E-2603-22AC-49EC-FB62808394D0}"/>
              </a:ext>
            </a:extLst>
          </p:cNvPr>
          <p:cNvSpPr txBox="1"/>
          <p:nvPr/>
        </p:nvSpPr>
        <p:spPr>
          <a:xfrm>
            <a:off x="1419225" y="4086257"/>
            <a:ext cx="556260" cy="533400"/>
          </a:xfrm>
          <a:prstGeom prst="rect">
            <a:avLst/>
          </a:prstGeom>
          <a:noFill/>
          <a:ln>
            <a:noFill/>
          </a:ln>
        </p:spPr>
        <p:txBody>
          <a:bodyPr wrap="square" rtlCol="0">
            <a:spAutoFit/>
          </a:bodyPr>
          <a:lstStyle/>
          <a:p>
            <a:pPr algn="ctr"/>
            <a:r>
              <a:rPr lang="de-DE" sz="2800" dirty="0"/>
              <a:t>©</a:t>
            </a:r>
          </a:p>
        </p:txBody>
      </p:sp>
      <p:sp>
        <p:nvSpPr>
          <p:cNvPr id="2" name="Textfeld 1">
            <a:extLst>
              <a:ext uri="{FF2B5EF4-FFF2-40B4-BE49-F238E27FC236}">
                <a16:creationId xmlns:a16="http://schemas.microsoft.com/office/drawing/2014/main" id="{6B1AD012-B473-D3F4-5A80-BD1E79A3D01F}"/>
              </a:ext>
            </a:extLst>
          </p:cNvPr>
          <p:cNvSpPr txBox="1"/>
          <p:nvPr/>
        </p:nvSpPr>
        <p:spPr>
          <a:xfrm>
            <a:off x="253026" y="6392254"/>
            <a:ext cx="1947250" cy="276999"/>
          </a:xfrm>
          <a:prstGeom prst="rect">
            <a:avLst/>
          </a:prstGeom>
          <a:noFill/>
        </p:spPr>
        <p:txBody>
          <a:bodyPr wrap="square" rtlCol="0">
            <a:spAutoFit/>
          </a:bodyPr>
          <a:lstStyle/>
          <a:p>
            <a:r>
              <a:rPr lang="de-DE" sz="1200" dirty="0"/>
              <a:t>Sachstand</a:t>
            </a:r>
            <a:r>
              <a:rPr lang="de-DE" sz="1200"/>
              <a:t>: 05.05.2026</a:t>
            </a:r>
            <a:endParaRPr lang="de-DE" sz="1200" dirty="0"/>
          </a:p>
        </p:txBody>
      </p:sp>
    </p:spTree>
    <p:extLst>
      <p:ext uri="{BB962C8B-B14F-4D97-AF65-F5344CB8AC3E}">
        <p14:creationId xmlns:p14="http://schemas.microsoft.com/office/powerpoint/2010/main" val="38558365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ADE1A-11F7-59CA-D770-039E1EAD596E}"/>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9A56A265-B3F6-BAAF-258C-59FE368532FE}"/>
              </a:ext>
            </a:extLst>
          </p:cNvPr>
          <p:cNvSpPr txBox="1"/>
          <p:nvPr/>
        </p:nvSpPr>
        <p:spPr>
          <a:xfrm>
            <a:off x="780013" y="1036707"/>
            <a:ext cx="7583974" cy="2872709"/>
          </a:xfrm>
          <a:prstGeom prst="rect">
            <a:avLst/>
          </a:prstGeom>
          <a:noFill/>
        </p:spPr>
        <p:txBody>
          <a:bodyPr wrap="square" rtlCol="0">
            <a:spAutoFit/>
          </a:bodyPr>
          <a:lstStyle/>
          <a:p>
            <a:r>
              <a:rPr lang="de-DE" sz="3600" dirty="0"/>
              <a:t>Echtes entsteht nicht im Display.</a:t>
            </a:r>
          </a:p>
          <a:p>
            <a:pPr>
              <a:lnSpc>
                <a:spcPct val="150000"/>
              </a:lnSpc>
            </a:pPr>
            <a:r>
              <a:rPr lang="de-DE" sz="3600" dirty="0"/>
              <a:t>Echtes entsteht durch Menschen.</a:t>
            </a:r>
          </a:p>
          <a:p>
            <a:pPr>
              <a:lnSpc>
                <a:spcPct val="150000"/>
              </a:lnSpc>
            </a:pPr>
            <a:r>
              <a:rPr lang="de-DE" sz="3600" dirty="0"/>
              <a:t>      </a:t>
            </a:r>
            <a:r>
              <a:rPr lang="de-DE" sz="2800" dirty="0"/>
              <a:t>Was das für uns bedeutet,</a:t>
            </a:r>
            <a:br>
              <a:rPr lang="de-DE" sz="2800" dirty="0"/>
            </a:br>
            <a:r>
              <a:rPr lang="de-DE" sz="2800" dirty="0"/>
              <a:t>                               zeigt unser eigener Weg:</a:t>
            </a:r>
          </a:p>
        </p:txBody>
      </p:sp>
      <p:sp>
        <p:nvSpPr>
          <p:cNvPr id="2" name="Textfeld 1">
            <a:extLst>
              <a:ext uri="{FF2B5EF4-FFF2-40B4-BE49-F238E27FC236}">
                <a16:creationId xmlns:a16="http://schemas.microsoft.com/office/drawing/2014/main" id="{521468DA-7E0B-1B92-CFE6-E61B359CBDDA}"/>
              </a:ext>
            </a:extLst>
          </p:cNvPr>
          <p:cNvSpPr txBox="1"/>
          <p:nvPr/>
        </p:nvSpPr>
        <p:spPr>
          <a:xfrm>
            <a:off x="3539490" y="4826811"/>
            <a:ext cx="5680710" cy="369332"/>
          </a:xfrm>
          <a:prstGeom prst="rect">
            <a:avLst/>
          </a:prstGeom>
          <a:noFill/>
        </p:spPr>
        <p:txBody>
          <a:bodyPr wrap="square" rtlCol="0">
            <a:spAutoFit/>
          </a:bodyPr>
          <a:lstStyle/>
          <a:p>
            <a:r>
              <a:rPr lang="de-DE" dirty="0">
                <a:solidFill>
                  <a:srgbClr val="FF0000"/>
                </a:solidFill>
              </a:rPr>
              <a:t>Folienwechsel nach Wunsch  </a:t>
            </a:r>
            <a:r>
              <a:rPr lang="de-DE" dirty="0">
                <a:solidFill>
                  <a:srgbClr val="FFFF00"/>
                </a:solidFill>
              </a:rPr>
              <a:t>.… los geht’s  &gt;&gt;&gt;</a:t>
            </a:r>
          </a:p>
        </p:txBody>
      </p:sp>
    </p:spTree>
    <p:extLst>
      <p:ext uri="{BB962C8B-B14F-4D97-AF65-F5344CB8AC3E}">
        <p14:creationId xmlns:p14="http://schemas.microsoft.com/office/powerpoint/2010/main" val="507455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23EAB0B-D152-2015-6F3A-91335109D669}"/>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10" name="Textfeld 9">
            <a:extLst>
              <a:ext uri="{FF2B5EF4-FFF2-40B4-BE49-F238E27FC236}">
                <a16:creationId xmlns:a16="http://schemas.microsoft.com/office/drawing/2014/main" id="{08DFE8C4-0932-975A-D7DB-5344D658FA0D}"/>
              </a:ext>
            </a:extLst>
          </p:cNvPr>
          <p:cNvSpPr txBox="1"/>
          <p:nvPr/>
        </p:nvSpPr>
        <p:spPr>
          <a:xfrm>
            <a:off x="3215695" y="718414"/>
            <a:ext cx="5861629" cy="5016758"/>
          </a:xfrm>
          <a:prstGeom prst="rect">
            <a:avLst/>
          </a:prstGeom>
          <a:noFill/>
        </p:spPr>
        <p:txBody>
          <a:bodyPr wrap="square" rtlCol="0">
            <a:spAutoFit/>
          </a:bodyPr>
          <a:lstStyle/>
          <a:p>
            <a:r>
              <a:rPr lang="de-DE" sz="2000" dirty="0">
                <a:solidFill>
                  <a:srgbClr val="FFFF00"/>
                </a:solidFill>
                <a:latin typeface="Lucida Calligraphy" panose="03010101010101010101" pitchFamily="66" charset="0"/>
              </a:rPr>
              <a:t>Mein ganz besonderer Dank gilt meiner </a:t>
            </a:r>
          </a:p>
          <a:p>
            <a:r>
              <a:rPr lang="de-DE" sz="2000" dirty="0">
                <a:solidFill>
                  <a:srgbClr val="FFFF00"/>
                </a:solidFill>
                <a:latin typeface="Lucida Calligraphy" panose="03010101010101010101" pitchFamily="66" charset="0"/>
              </a:rPr>
              <a:t>lieben Frau Annegret.</a:t>
            </a:r>
          </a:p>
          <a:p>
            <a:br>
              <a:rPr lang="de-DE" sz="2000" dirty="0">
                <a:solidFill>
                  <a:srgbClr val="FFFF00"/>
                </a:solidFill>
                <a:latin typeface="Lucida Calligraphy" panose="03010101010101010101" pitchFamily="66" charset="0"/>
              </a:rPr>
            </a:br>
            <a:r>
              <a:rPr lang="de-DE" sz="2000" dirty="0">
                <a:solidFill>
                  <a:srgbClr val="FFFF00"/>
                </a:solidFill>
                <a:latin typeface="Lucida Calligraphy" panose="03010101010101010101" pitchFamily="66" charset="0"/>
              </a:rPr>
              <a:t>Seit 1965 begleitet sie mich mit Geduld, Langmut und unerschütterlicher Unterstützung –durch all die Jahre meines Engagements für Sicherheit und verantwortungsvolles familiäres und politisches Handeln sowie durch die liebevolle Gestaltung unseres Hauses, geprägt von Sinn für Stil, Tradition und Zeit.</a:t>
            </a:r>
          </a:p>
          <a:p>
            <a:endParaRPr lang="de-DE" sz="2000" dirty="0">
              <a:solidFill>
                <a:srgbClr val="FFFF00"/>
              </a:solidFill>
              <a:latin typeface="Lucida Calligraphy" panose="03010101010101010101" pitchFamily="66" charset="0"/>
            </a:endParaRPr>
          </a:p>
          <a:p>
            <a:r>
              <a:rPr lang="de-DE" sz="2000" dirty="0">
                <a:solidFill>
                  <a:srgbClr val="FFFF00"/>
                </a:solidFill>
                <a:latin typeface="Lucida Calligraphy" panose="03010101010101010101" pitchFamily="66" charset="0"/>
              </a:rPr>
              <a:t>Ohne sie wäre dieser Weg nicht möglich gewesen.</a:t>
            </a:r>
          </a:p>
          <a:p>
            <a:r>
              <a:rPr lang="de-DE" sz="2000" dirty="0">
                <a:solidFill>
                  <a:srgbClr val="FFFF00"/>
                </a:solidFill>
                <a:latin typeface="Lucida Calligraphy" panose="03010101010101010101" pitchFamily="66" charset="0"/>
              </a:rPr>
              <a:t>In tiefer Dankbarkeit</a:t>
            </a:r>
          </a:p>
        </p:txBody>
      </p:sp>
      <p:pic>
        <p:nvPicPr>
          <p:cNvPr id="14" name="Grafik 13">
            <a:extLst>
              <a:ext uri="{FF2B5EF4-FFF2-40B4-BE49-F238E27FC236}">
                <a16:creationId xmlns:a16="http://schemas.microsoft.com/office/drawing/2014/main" id="{B53DB825-F2FB-CF3C-7A32-A922740AB63E}"/>
              </a:ext>
            </a:extLst>
          </p:cNvPr>
          <p:cNvPicPr>
            <a:picLocks noChangeAspect="1"/>
          </p:cNvPicPr>
          <p:nvPr/>
        </p:nvPicPr>
        <p:blipFill>
          <a:blip r:embed="rId2"/>
          <a:stretch>
            <a:fillRect/>
          </a:stretch>
        </p:blipFill>
        <p:spPr>
          <a:xfrm rot="16200000">
            <a:off x="-1126298" y="1343291"/>
            <a:ext cx="5453599" cy="3067650"/>
          </a:xfrm>
          <a:prstGeom prst="rect">
            <a:avLst/>
          </a:prstGeom>
        </p:spPr>
      </p:pic>
      <p:sp>
        <p:nvSpPr>
          <p:cNvPr id="15" name="Textfeld 14">
            <a:extLst>
              <a:ext uri="{FF2B5EF4-FFF2-40B4-BE49-F238E27FC236}">
                <a16:creationId xmlns:a16="http://schemas.microsoft.com/office/drawing/2014/main" id="{B113F965-B4E2-D950-BABB-DB1D32B025B0}"/>
              </a:ext>
            </a:extLst>
          </p:cNvPr>
          <p:cNvSpPr txBox="1"/>
          <p:nvPr/>
        </p:nvSpPr>
        <p:spPr>
          <a:xfrm>
            <a:off x="6275070" y="5513427"/>
            <a:ext cx="1865851" cy="646331"/>
          </a:xfrm>
          <a:prstGeom prst="rect">
            <a:avLst/>
          </a:prstGeom>
          <a:noFill/>
        </p:spPr>
        <p:txBody>
          <a:bodyPr wrap="square" rtlCol="0">
            <a:spAutoFit/>
          </a:bodyPr>
          <a:lstStyle/>
          <a:p>
            <a:r>
              <a:rPr lang="de-DE" sz="3600" dirty="0">
                <a:solidFill>
                  <a:srgbClr val="FFC000"/>
                </a:solidFill>
                <a:latin typeface="Freestyle Script" panose="030804020302050B0404" pitchFamily="66" charset="0"/>
              </a:rPr>
              <a:t>Hans-Peter</a:t>
            </a:r>
          </a:p>
        </p:txBody>
      </p:sp>
      <p:sp>
        <p:nvSpPr>
          <p:cNvPr id="2" name="Fußzeilenplatzhalter 1">
            <a:extLst>
              <a:ext uri="{FF2B5EF4-FFF2-40B4-BE49-F238E27FC236}">
                <a16:creationId xmlns:a16="http://schemas.microsoft.com/office/drawing/2014/main" id="{CB73F1D6-7CA4-409E-3E3D-89A992A8783F}"/>
              </a:ext>
            </a:extLst>
          </p:cNvPr>
          <p:cNvSpPr>
            <a:spLocks noGrp="1"/>
          </p:cNvSpPr>
          <p:nvPr>
            <p:ph type="ftr" sz="quarter" idx="11"/>
          </p:nvPr>
        </p:nvSpPr>
        <p:spPr/>
        <p:txBody>
          <a:bodyPr/>
          <a:lstStyle/>
          <a:p>
            <a:r>
              <a:rPr lang="en-US"/>
              <a:t>H.-P. F. –Xanten, 2026</a:t>
            </a:r>
            <a:endParaRPr lang="en-US" dirty="0"/>
          </a:p>
        </p:txBody>
      </p:sp>
      <p:sp>
        <p:nvSpPr>
          <p:cNvPr id="3" name="Foliennummernplatzhalter 2">
            <a:extLst>
              <a:ext uri="{FF2B5EF4-FFF2-40B4-BE49-F238E27FC236}">
                <a16:creationId xmlns:a16="http://schemas.microsoft.com/office/drawing/2014/main" id="{5A215857-6DC0-CB6C-1013-1D3A2B86E354}"/>
              </a:ext>
            </a:extLst>
          </p:cNvPr>
          <p:cNvSpPr>
            <a:spLocks noGrp="1"/>
          </p:cNvSpPr>
          <p:nvPr>
            <p:ph type="sldNum" sz="quarter" idx="12"/>
          </p:nvPr>
        </p:nvSpPr>
        <p:spPr>
          <a:xfrm>
            <a:off x="6951190" y="6271055"/>
            <a:ext cx="1977390" cy="365125"/>
          </a:xfrm>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10057400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A7E3B-58DF-4B87-4E6A-CF75407DEB65}"/>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99B472B3-678B-B682-CCEB-00CB141FA2E0}"/>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4" name="Textfeld 3">
            <a:extLst>
              <a:ext uri="{FF2B5EF4-FFF2-40B4-BE49-F238E27FC236}">
                <a16:creationId xmlns:a16="http://schemas.microsoft.com/office/drawing/2014/main" id="{5C98CA5C-0B7B-FFD7-7773-AE0D1B820143}"/>
              </a:ext>
            </a:extLst>
          </p:cNvPr>
          <p:cNvSpPr txBox="1"/>
          <p:nvPr/>
        </p:nvSpPr>
        <p:spPr>
          <a:xfrm>
            <a:off x="6905625" y="357927"/>
            <a:ext cx="1766515" cy="677108"/>
          </a:xfrm>
          <a:prstGeom prst="rect">
            <a:avLst/>
          </a:prstGeom>
          <a:noFill/>
        </p:spPr>
        <p:txBody>
          <a:bodyPr wrap="square">
            <a:spAutoFit/>
          </a:bodyPr>
          <a:lstStyle/>
          <a:p>
            <a:pPr algn="r">
              <a:buNone/>
            </a:pPr>
            <a:r>
              <a:rPr lang="de-DE" sz="2400" dirty="0">
                <a:solidFill>
                  <a:srgbClr val="FFFF00"/>
                </a:solidFill>
                <a:effectLst/>
                <a:latin typeface="+mj-lt"/>
                <a:ea typeface="Times New Roman" panose="02020603050405020304" pitchFamily="18" charset="0"/>
              </a:rPr>
              <a:t>Einleitung</a:t>
            </a:r>
          </a:p>
          <a:p>
            <a:pPr>
              <a:buNone/>
            </a:pPr>
            <a:endParaRPr lang="de-DE" sz="1400" dirty="0">
              <a:effectLst/>
              <a:latin typeface="+mj-lt"/>
              <a:ea typeface="Times New Roman" panose="02020603050405020304" pitchFamily="18" charset="0"/>
            </a:endParaRPr>
          </a:p>
        </p:txBody>
      </p:sp>
      <p:sp>
        <p:nvSpPr>
          <p:cNvPr id="3" name="Textfeld 2">
            <a:extLst>
              <a:ext uri="{FF2B5EF4-FFF2-40B4-BE49-F238E27FC236}">
                <a16:creationId xmlns:a16="http://schemas.microsoft.com/office/drawing/2014/main" id="{228EECFB-7006-0872-1113-BCA6E45AD29C}"/>
              </a:ext>
            </a:extLst>
          </p:cNvPr>
          <p:cNvSpPr txBox="1"/>
          <p:nvPr/>
        </p:nvSpPr>
        <p:spPr>
          <a:xfrm>
            <a:off x="440027" y="1476856"/>
            <a:ext cx="8572611" cy="3877985"/>
          </a:xfrm>
          <a:prstGeom prst="rect">
            <a:avLst/>
          </a:prstGeom>
          <a:noFill/>
        </p:spPr>
        <p:txBody>
          <a:bodyPr wrap="square" rtlCol="0">
            <a:spAutoFit/>
          </a:bodyPr>
          <a:lstStyle/>
          <a:p>
            <a:r>
              <a:rPr lang="de-DE" sz="2400" b="1" dirty="0"/>
              <a:t>Uns prägen Herkunft, Erfahrungen und echte Interessen.</a:t>
            </a:r>
            <a:br>
              <a:rPr lang="de-DE" sz="2400" dirty="0"/>
            </a:br>
            <a:r>
              <a:rPr lang="de-DE" dirty="0"/>
              <a:t>Sie haben uns dazu gebracht, den eigenen Weg bewusst zu gehen.</a:t>
            </a:r>
          </a:p>
          <a:p>
            <a:r>
              <a:rPr lang="de-DE" dirty="0"/>
              <a:t> </a:t>
            </a:r>
          </a:p>
          <a:p>
            <a:r>
              <a:rPr lang="de-DE" b="1" dirty="0"/>
              <a:t>Wir stehen für Einsatz und Ausdauer –</a:t>
            </a:r>
            <a:br>
              <a:rPr lang="de-DE" dirty="0"/>
            </a:br>
            <a:r>
              <a:rPr lang="de-DE" dirty="0"/>
              <a:t>Fortschritt entsteht nicht von selbst.</a:t>
            </a:r>
          </a:p>
          <a:p>
            <a:r>
              <a:rPr lang="de-DE" dirty="0"/>
              <a:t> </a:t>
            </a:r>
          </a:p>
          <a:p>
            <a:r>
              <a:rPr lang="de-DE" b="1" dirty="0"/>
              <a:t>Lernen ist für uns ein dauerhafter Prozess.</a:t>
            </a:r>
            <a:br>
              <a:rPr lang="de-DE" dirty="0"/>
            </a:br>
            <a:r>
              <a:rPr lang="de-DE" dirty="0"/>
              <a:t>Handwerk und Engagement gehören untrennbar zusammen.</a:t>
            </a:r>
          </a:p>
          <a:p>
            <a:r>
              <a:rPr lang="de-DE" dirty="0"/>
              <a:t> </a:t>
            </a:r>
          </a:p>
          <a:p>
            <a:r>
              <a:rPr lang="de-DE" b="1" dirty="0"/>
              <a:t>Unser Antrieb:</a:t>
            </a:r>
            <a:br>
              <a:rPr lang="de-DE" dirty="0"/>
            </a:br>
            <a:r>
              <a:rPr lang="de-DE" dirty="0"/>
              <a:t>Neugier. Verantwortung. Etwas Eigenes schaffen.</a:t>
            </a:r>
          </a:p>
          <a:p>
            <a:r>
              <a:rPr lang="de-DE" dirty="0"/>
              <a:t> </a:t>
            </a:r>
          </a:p>
          <a:p>
            <a:r>
              <a:rPr lang="de-DE" sz="2400" b="1" dirty="0"/>
              <a:t>Wir setzen um – und schaffen, was bleibt.</a:t>
            </a:r>
            <a:endParaRPr lang="de-DE" sz="2400" dirty="0"/>
          </a:p>
        </p:txBody>
      </p:sp>
      <p:sp>
        <p:nvSpPr>
          <p:cNvPr id="2" name="Fußzeilenplatzhalter 1">
            <a:extLst>
              <a:ext uri="{FF2B5EF4-FFF2-40B4-BE49-F238E27FC236}">
                <a16:creationId xmlns:a16="http://schemas.microsoft.com/office/drawing/2014/main" id="{2BBE2F98-59A4-8D6D-B7CA-FC675ECC8C34}"/>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5722A57C-0713-392D-EB16-222B2F5313BE}"/>
              </a:ext>
            </a:extLst>
          </p:cNvPr>
          <p:cNvSpPr>
            <a:spLocks noGrp="1"/>
          </p:cNvSpPr>
          <p:nvPr>
            <p:ph type="sldNum" sz="quarter" idx="12"/>
          </p:nvPr>
        </p:nvSpPr>
        <p:spPr>
          <a:xfrm>
            <a:off x="8403021" y="6342560"/>
            <a:ext cx="479994" cy="365125"/>
          </a:xfrm>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728299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3C363-DFC1-8C4D-A0E5-4B45E8FBC3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1C29C1-75CD-2485-A000-641E5F84A22E}"/>
              </a:ext>
            </a:extLst>
          </p:cNvPr>
          <p:cNvSpPr>
            <a:spLocks noGrp="1"/>
          </p:cNvSpPr>
          <p:nvPr>
            <p:ph type="title"/>
          </p:nvPr>
        </p:nvSpPr>
        <p:spPr>
          <a:xfrm>
            <a:off x="3093578" y="450736"/>
            <a:ext cx="5456062" cy="607227"/>
          </a:xfrm>
        </p:spPr>
        <p:txBody>
          <a:bodyPr>
            <a:normAutofit fontScale="90000"/>
          </a:bodyPr>
          <a:lstStyle/>
          <a:p>
            <a:r>
              <a:rPr lang="de-DE" sz="2800" dirty="0"/>
              <a:t>Zugang BEI Herbststimmung</a:t>
            </a:r>
          </a:p>
        </p:txBody>
      </p:sp>
      <p:sp>
        <p:nvSpPr>
          <p:cNvPr id="6" name="Textfeld 5">
            <a:extLst>
              <a:ext uri="{FF2B5EF4-FFF2-40B4-BE49-F238E27FC236}">
                <a16:creationId xmlns:a16="http://schemas.microsoft.com/office/drawing/2014/main" id="{FB238787-D7CB-18AB-2B9E-B880A4828E53}"/>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FA24E742-06E3-012C-325C-71827A9BFF5D}"/>
              </a:ext>
            </a:extLst>
          </p:cNvPr>
          <p:cNvPicPr>
            <a:picLocks noChangeAspect="1"/>
          </p:cNvPicPr>
          <p:nvPr/>
        </p:nvPicPr>
        <p:blipFill>
          <a:blip r:embed="rId2"/>
          <a:stretch>
            <a:fillRect/>
          </a:stretch>
        </p:blipFill>
        <p:spPr>
          <a:xfrm>
            <a:off x="473996" y="1371600"/>
            <a:ext cx="8196007" cy="4610254"/>
          </a:xfrm>
          <a:prstGeom prst="rect">
            <a:avLst/>
          </a:prstGeom>
        </p:spPr>
      </p:pic>
      <p:sp>
        <p:nvSpPr>
          <p:cNvPr id="3" name="Textfeld 2">
            <a:extLst>
              <a:ext uri="{FF2B5EF4-FFF2-40B4-BE49-F238E27FC236}">
                <a16:creationId xmlns:a16="http://schemas.microsoft.com/office/drawing/2014/main" id="{C2D8614F-81C5-FFDC-167B-354AE8407F80}"/>
              </a:ext>
            </a:extLst>
          </p:cNvPr>
          <p:cNvSpPr txBox="1"/>
          <p:nvPr/>
        </p:nvSpPr>
        <p:spPr>
          <a:xfrm>
            <a:off x="1965533" y="6001902"/>
            <a:ext cx="5512038" cy="523220"/>
          </a:xfrm>
          <a:prstGeom prst="rect">
            <a:avLst/>
          </a:prstGeom>
          <a:noFill/>
        </p:spPr>
        <p:txBody>
          <a:bodyPr wrap="square" rtlCol="0">
            <a:spAutoFit/>
          </a:bodyPr>
          <a:lstStyle/>
          <a:p>
            <a:pPr algn="ctr"/>
            <a:r>
              <a:rPr lang="de-DE" sz="1400" dirty="0">
                <a:solidFill>
                  <a:srgbClr val="FFFF00"/>
                </a:solidFill>
              </a:rPr>
              <a:t>Unser Haus am Lärmschutz-Wall – Parkplatz, Haus- und Gartenzugang, Buche im Herbstkleid</a:t>
            </a:r>
          </a:p>
        </p:txBody>
      </p:sp>
      <p:sp>
        <p:nvSpPr>
          <p:cNvPr id="4" name="Fußzeilenplatzhalter 3">
            <a:extLst>
              <a:ext uri="{FF2B5EF4-FFF2-40B4-BE49-F238E27FC236}">
                <a16:creationId xmlns:a16="http://schemas.microsoft.com/office/drawing/2014/main" id="{3B02738B-62F0-A0D9-F84C-0FC9D8E4A0E6}"/>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0119A4E7-A1A8-201A-58AB-00F2F41A44FD}"/>
              </a:ext>
            </a:extLst>
          </p:cNvPr>
          <p:cNvSpPr>
            <a:spLocks noGrp="1"/>
          </p:cNvSpPr>
          <p:nvPr>
            <p:ph type="sldNum" sz="quarter" idx="12"/>
          </p:nvPr>
        </p:nvSpPr>
        <p:spPr>
          <a:xfrm>
            <a:off x="6871354" y="6368551"/>
            <a:ext cx="1977390" cy="365125"/>
          </a:xfrm>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33484864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00538-A75D-1DDC-F083-EFCA59C252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440888-A989-D26A-357F-11062449D938}"/>
              </a:ext>
            </a:extLst>
          </p:cNvPr>
          <p:cNvSpPr>
            <a:spLocks noGrp="1"/>
          </p:cNvSpPr>
          <p:nvPr>
            <p:ph type="title"/>
          </p:nvPr>
        </p:nvSpPr>
        <p:spPr>
          <a:xfrm>
            <a:off x="6669797" y="369945"/>
            <a:ext cx="2346977" cy="607227"/>
          </a:xfrm>
        </p:spPr>
        <p:txBody>
          <a:bodyPr>
            <a:normAutofit/>
          </a:bodyPr>
          <a:lstStyle/>
          <a:p>
            <a:r>
              <a:rPr lang="de-DE" sz="2800" dirty="0"/>
              <a:t>Eingang-1</a:t>
            </a:r>
          </a:p>
        </p:txBody>
      </p:sp>
      <p:sp>
        <p:nvSpPr>
          <p:cNvPr id="6" name="Textfeld 5">
            <a:extLst>
              <a:ext uri="{FF2B5EF4-FFF2-40B4-BE49-F238E27FC236}">
                <a16:creationId xmlns:a16="http://schemas.microsoft.com/office/drawing/2014/main" id="{6A6BE0A9-9329-5DCF-703B-D7ED5748A2A9}"/>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78C3C3AD-3500-01E6-9912-4F521E137F89}"/>
              </a:ext>
            </a:extLst>
          </p:cNvPr>
          <p:cNvPicPr>
            <a:picLocks noChangeAspect="1"/>
          </p:cNvPicPr>
          <p:nvPr/>
        </p:nvPicPr>
        <p:blipFill>
          <a:blip r:embed="rId2"/>
          <a:stretch>
            <a:fillRect/>
          </a:stretch>
        </p:blipFill>
        <p:spPr>
          <a:xfrm>
            <a:off x="158367" y="150315"/>
            <a:ext cx="4811557" cy="6125570"/>
          </a:xfrm>
          <a:prstGeom prst="rect">
            <a:avLst/>
          </a:prstGeom>
        </p:spPr>
      </p:pic>
      <p:pic>
        <p:nvPicPr>
          <p:cNvPr id="9" name="Grafik 8">
            <a:extLst>
              <a:ext uri="{FF2B5EF4-FFF2-40B4-BE49-F238E27FC236}">
                <a16:creationId xmlns:a16="http://schemas.microsoft.com/office/drawing/2014/main" id="{F643394F-D6A8-F748-E5E0-DE7FF8377BAC}"/>
              </a:ext>
            </a:extLst>
          </p:cNvPr>
          <p:cNvPicPr>
            <a:picLocks noChangeAspect="1"/>
          </p:cNvPicPr>
          <p:nvPr/>
        </p:nvPicPr>
        <p:blipFill>
          <a:blip r:embed="rId3"/>
          <a:stretch>
            <a:fillRect/>
          </a:stretch>
        </p:blipFill>
        <p:spPr>
          <a:xfrm>
            <a:off x="5122971" y="2665802"/>
            <a:ext cx="3862662" cy="2221815"/>
          </a:xfrm>
          <a:prstGeom prst="rect">
            <a:avLst/>
          </a:prstGeom>
        </p:spPr>
      </p:pic>
      <p:sp>
        <p:nvSpPr>
          <p:cNvPr id="8" name="Textfeld 7">
            <a:extLst>
              <a:ext uri="{FF2B5EF4-FFF2-40B4-BE49-F238E27FC236}">
                <a16:creationId xmlns:a16="http://schemas.microsoft.com/office/drawing/2014/main" id="{5C0971A5-82C5-FCC0-022C-CD6EF5D96FE3}"/>
              </a:ext>
            </a:extLst>
          </p:cNvPr>
          <p:cNvSpPr txBox="1"/>
          <p:nvPr/>
        </p:nvSpPr>
        <p:spPr>
          <a:xfrm>
            <a:off x="5098964" y="4887617"/>
            <a:ext cx="3645371" cy="1600438"/>
          </a:xfrm>
          <a:prstGeom prst="rect">
            <a:avLst/>
          </a:prstGeom>
          <a:noFill/>
        </p:spPr>
        <p:txBody>
          <a:bodyPr wrap="square" rtlCol="0">
            <a:spAutoFit/>
          </a:bodyPr>
          <a:lstStyle/>
          <a:p>
            <a:pPr algn="ctr"/>
            <a:r>
              <a:rPr lang="de-DE" sz="1400" dirty="0">
                <a:solidFill>
                  <a:srgbClr val="FFFF00"/>
                </a:solidFill>
              </a:rPr>
              <a:t>1. Version vom Hauszugang 1997. </a:t>
            </a:r>
          </a:p>
          <a:p>
            <a:pPr algn="ctr"/>
            <a:r>
              <a:rPr lang="de-DE" sz="1400" dirty="0">
                <a:solidFill>
                  <a:srgbClr val="FFFF00"/>
                </a:solidFill>
              </a:rPr>
              <a:t>Seit 1997 hat bis 2005 gehalten</a:t>
            </a:r>
          </a:p>
          <a:p>
            <a:pPr algn="ctr"/>
            <a:endParaRPr lang="de-DE" sz="1400" dirty="0">
              <a:solidFill>
                <a:srgbClr val="FFFF00"/>
              </a:solidFill>
            </a:endParaRPr>
          </a:p>
          <a:p>
            <a:pPr algn="ctr"/>
            <a:r>
              <a:rPr lang="de-DE" sz="1400" dirty="0"/>
              <a:t>Verlegung als Uhren-Ziffernblatt </a:t>
            </a:r>
          </a:p>
          <a:p>
            <a:pPr algn="ctr"/>
            <a:r>
              <a:rPr lang="de-DE" sz="1400" dirty="0"/>
              <a:t>mit 60 Minutensteine in Beton-Platte</a:t>
            </a:r>
          </a:p>
          <a:p>
            <a:pPr algn="ctr"/>
            <a:r>
              <a:rPr lang="de-DE" sz="1400" dirty="0"/>
              <a:t> mit eingelegten – aus Naturstein ausgeschnittenen - Römischen Ziffern</a:t>
            </a:r>
          </a:p>
        </p:txBody>
      </p:sp>
      <p:sp>
        <p:nvSpPr>
          <p:cNvPr id="10" name="Textfeld 9">
            <a:extLst>
              <a:ext uri="{FF2B5EF4-FFF2-40B4-BE49-F238E27FC236}">
                <a16:creationId xmlns:a16="http://schemas.microsoft.com/office/drawing/2014/main" id="{DCD54D24-3756-0615-208A-AFDD35445B18}"/>
              </a:ext>
            </a:extLst>
          </p:cNvPr>
          <p:cNvSpPr txBox="1"/>
          <p:nvPr/>
        </p:nvSpPr>
        <p:spPr>
          <a:xfrm>
            <a:off x="6576919" y="967366"/>
            <a:ext cx="2561761" cy="1292662"/>
          </a:xfrm>
          <a:prstGeom prst="rect">
            <a:avLst/>
          </a:prstGeom>
          <a:noFill/>
        </p:spPr>
        <p:txBody>
          <a:bodyPr wrap="square" rtlCol="0">
            <a:spAutoFit/>
          </a:bodyPr>
          <a:lstStyle/>
          <a:p>
            <a:pPr algn="ctr"/>
            <a:r>
              <a:rPr lang="de-DE" dirty="0">
                <a:solidFill>
                  <a:srgbClr val="FFFF00"/>
                </a:solidFill>
              </a:rPr>
              <a:t>Visitenkarte unseres Hausens</a:t>
            </a:r>
          </a:p>
          <a:p>
            <a:pPr algn="ctr"/>
            <a:r>
              <a:rPr lang="de-DE" sz="1400" dirty="0">
                <a:solidFill>
                  <a:srgbClr val="FFFF00"/>
                </a:solidFill>
              </a:rPr>
              <a:t>Jahrzehntelange Planung</a:t>
            </a:r>
          </a:p>
          <a:p>
            <a:pPr algn="ctr"/>
            <a:r>
              <a:rPr lang="de-DE" sz="1400" dirty="0">
                <a:solidFill>
                  <a:srgbClr val="FFFF00"/>
                </a:solidFill>
              </a:rPr>
              <a:t>Baubeginn 27.03.1996</a:t>
            </a:r>
          </a:p>
          <a:p>
            <a:pPr algn="ctr"/>
            <a:r>
              <a:rPr lang="de-DE" sz="1400" dirty="0">
                <a:solidFill>
                  <a:srgbClr val="FFFF00"/>
                </a:solidFill>
              </a:rPr>
              <a:t> Einzug am 26.08.1996</a:t>
            </a:r>
          </a:p>
        </p:txBody>
      </p:sp>
      <p:pic>
        <p:nvPicPr>
          <p:cNvPr id="13" name="Grafik 12">
            <a:extLst>
              <a:ext uri="{FF2B5EF4-FFF2-40B4-BE49-F238E27FC236}">
                <a16:creationId xmlns:a16="http://schemas.microsoft.com/office/drawing/2014/main" id="{6A9F1565-9E9F-436D-EDCA-19F53FAEDD02}"/>
              </a:ext>
            </a:extLst>
          </p:cNvPr>
          <p:cNvPicPr>
            <a:picLocks noChangeAspect="1"/>
          </p:cNvPicPr>
          <p:nvPr/>
        </p:nvPicPr>
        <p:blipFill>
          <a:blip r:embed="rId4"/>
          <a:stretch>
            <a:fillRect/>
          </a:stretch>
        </p:blipFill>
        <p:spPr>
          <a:xfrm>
            <a:off x="5098964" y="150315"/>
            <a:ext cx="1570833" cy="2391826"/>
          </a:xfrm>
          <a:prstGeom prst="rect">
            <a:avLst/>
          </a:prstGeom>
        </p:spPr>
      </p:pic>
      <p:sp>
        <p:nvSpPr>
          <p:cNvPr id="14" name="Textfeld 13">
            <a:extLst>
              <a:ext uri="{FF2B5EF4-FFF2-40B4-BE49-F238E27FC236}">
                <a16:creationId xmlns:a16="http://schemas.microsoft.com/office/drawing/2014/main" id="{64A4FFF1-55BF-DE31-2FBB-A017BA79D86A}"/>
              </a:ext>
            </a:extLst>
          </p:cNvPr>
          <p:cNvSpPr txBox="1"/>
          <p:nvPr/>
        </p:nvSpPr>
        <p:spPr>
          <a:xfrm>
            <a:off x="4993931" y="2553859"/>
            <a:ext cx="2561760" cy="523220"/>
          </a:xfrm>
          <a:prstGeom prst="rect">
            <a:avLst/>
          </a:prstGeom>
          <a:noFill/>
        </p:spPr>
        <p:txBody>
          <a:bodyPr wrap="square" rtlCol="0">
            <a:spAutoFit/>
          </a:bodyPr>
          <a:lstStyle/>
          <a:p>
            <a:pPr algn="ctr"/>
            <a:r>
              <a:rPr lang="de-DE" sz="1400" dirty="0"/>
              <a:t>1995 Bau der Haustür halbe Seite, Innenansicht</a:t>
            </a:r>
          </a:p>
        </p:txBody>
      </p:sp>
      <p:sp>
        <p:nvSpPr>
          <p:cNvPr id="3" name="Fußzeilenplatzhalter 2">
            <a:extLst>
              <a:ext uri="{FF2B5EF4-FFF2-40B4-BE49-F238E27FC236}">
                <a16:creationId xmlns:a16="http://schemas.microsoft.com/office/drawing/2014/main" id="{73806202-CF07-356F-3F9F-208AC136EF32}"/>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757FFDBB-AD05-50E3-CB17-7B6971A826E8}"/>
              </a:ext>
            </a:extLst>
          </p:cNvPr>
          <p:cNvSpPr>
            <a:spLocks noGrp="1"/>
          </p:cNvSpPr>
          <p:nvPr>
            <p:ph type="sldNum" sz="quarter" idx="12"/>
          </p:nvPr>
        </p:nvSpPr>
        <p:spPr>
          <a:xfrm>
            <a:off x="6921649" y="6305492"/>
            <a:ext cx="1977390" cy="365125"/>
          </a:xfrm>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20818225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3336-3A18-32C9-EEAD-CC1480E709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2BE57D-5ACE-FC0F-7367-A41C6E3E7EC7}"/>
              </a:ext>
            </a:extLst>
          </p:cNvPr>
          <p:cNvSpPr>
            <a:spLocks noGrp="1"/>
          </p:cNvSpPr>
          <p:nvPr>
            <p:ph type="title"/>
          </p:nvPr>
        </p:nvSpPr>
        <p:spPr>
          <a:xfrm>
            <a:off x="6385033" y="387101"/>
            <a:ext cx="2343107" cy="607227"/>
          </a:xfrm>
        </p:spPr>
        <p:txBody>
          <a:bodyPr>
            <a:normAutofit/>
          </a:bodyPr>
          <a:lstStyle/>
          <a:p>
            <a:r>
              <a:rPr lang="de-DE" sz="2800" dirty="0"/>
              <a:t>Eingang-2</a:t>
            </a:r>
          </a:p>
        </p:txBody>
      </p:sp>
      <p:sp>
        <p:nvSpPr>
          <p:cNvPr id="6" name="Textfeld 5">
            <a:extLst>
              <a:ext uri="{FF2B5EF4-FFF2-40B4-BE49-F238E27FC236}">
                <a16:creationId xmlns:a16="http://schemas.microsoft.com/office/drawing/2014/main" id="{6AB67D3E-8929-B686-9FA8-32B60E0B1550}"/>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1" name="Grafik 10">
            <a:extLst>
              <a:ext uri="{FF2B5EF4-FFF2-40B4-BE49-F238E27FC236}">
                <a16:creationId xmlns:a16="http://schemas.microsoft.com/office/drawing/2014/main" id="{938A932D-6D20-8528-88D3-F38D1680FC40}"/>
              </a:ext>
            </a:extLst>
          </p:cNvPr>
          <p:cNvPicPr>
            <a:picLocks noChangeAspect="1"/>
          </p:cNvPicPr>
          <p:nvPr/>
        </p:nvPicPr>
        <p:blipFill>
          <a:blip r:embed="rId2"/>
          <a:stretch>
            <a:fillRect/>
          </a:stretch>
        </p:blipFill>
        <p:spPr>
          <a:xfrm>
            <a:off x="5714172" y="2940628"/>
            <a:ext cx="3241821" cy="2675945"/>
          </a:xfrm>
          <a:prstGeom prst="rect">
            <a:avLst/>
          </a:prstGeom>
        </p:spPr>
      </p:pic>
      <p:sp>
        <p:nvSpPr>
          <p:cNvPr id="3" name="Textfeld 2">
            <a:extLst>
              <a:ext uri="{FF2B5EF4-FFF2-40B4-BE49-F238E27FC236}">
                <a16:creationId xmlns:a16="http://schemas.microsoft.com/office/drawing/2014/main" id="{493B6E3D-50F2-DF90-FABF-FB859D3984B9}"/>
              </a:ext>
            </a:extLst>
          </p:cNvPr>
          <p:cNvSpPr txBox="1"/>
          <p:nvPr/>
        </p:nvSpPr>
        <p:spPr>
          <a:xfrm>
            <a:off x="5404257" y="5616573"/>
            <a:ext cx="3666274" cy="954107"/>
          </a:xfrm>
          <a:prstGeom prst="rect">
            <a:avLst/>
          </a:prstGeom>
          <a:noFill/>
        </p:spPr>
        <p:txBody>
          <a:bodyPr wrap="square" rtlCol="0">
            <a:spAutoFit/>
          </a:bodyPr>
          <a:lstStyle/>
          <a:p>
            <a:pPr algn="ctr"/>
            <a:r>
              <a:rPr lang="de-DE" sz="1400" dirty="0">
                <a:solidFill>
                  <a:srgbClr val="FFFF00"/>
                </a:solidFill>
              </a:rPr>
              <a:t>3. Version seit 2025</a:t>
            </a:r>
          </a:p>
          <a:p>
            <a:pPr algn="ctr"/>
            <a:r>
              <a:rPr lang="de-DE" sz="1400" dirty="0"/>
              <a:t>Symbolisches Ziffernblatt mit Windrose</a:t>
            </a:r>
          </a:p>
          <a:p>
            <a:pPr algn="ctr"/>
            <a:r>
              <a:rPr lang="de-DE" sz="1400" dirty="0"/>
              <a:t>Verlegung mit Natursteinplatten auf Stahlbetonuntergrund</a:t>
            </a:r>
          </a:p>
        </p:txBody>
      </p:sp>
      <p:pic>
        <p:nvPicPr>
          <p:cNvPr id="12" name="Grafik 11">
            <a:extLst>
              <a:ext uri="{FF2B5EF4-FFF2-40B4-BE49-F238E27FC236}">
                <a16:creationId xmlns:a16="http://schemas.microsoft.com/office/drawing/2014/main" id="{50655461-09C4-F608-F68B-DBD9290C99A5}"/>
              </a:ext>
            </a:extLst>
          </p:cNvPr>
          <p:cNvPicPr>
            <a:picLocks noChangeAspect="1"/>
          </p:cNvPicPr>
          <p:nvPr/>
        </p:nvPicPr>
        <p:blipFill>
          <a:blip r:embed="rId3"/>
          <a:stretch>
            <a:fillRect/>
          </a:stretch>
        </p:blipFill>
        <p:spPr>
          <a:xfrm>
            <a:off x="111095" y="400386"/>
            <a:ext cx="5392584" cy="4044438"/>
          </a:xfrm>
          <a:prstGeom prst="rect">
            <a:avLst/>
          </a:prstGeom>
        </p:spPr>
      </p:pic>
      <p:sp>
        <p:nvSpPr>
          <p:cNvPr id="13" name="Textfeld 12">
            <a:extLst>
              <a:ext uri="{FF2B5EF4-FFF2-40B4-BE49-F238E27FC236}">
                <a16:creationId xmlns:a16="http://schemas.microsoft.com/office/drawing/2014/main" id="{A3876013-BB3E-C3D2-3A0A-6F8F796E0C75}"/>
              </a:ext>
            </a:extLst>
          </p:cNvPr>
          <p:cNvSpPr txBox="1"/>
          <p:nvPr/>
        </p:nvSpPr>
        <p:spPr>
          <a:xfrm>
            <a:off x="5503679" y="1463301"/>
            <a:ext cx="3249222" cy="523220"/>
          </a:xfrm>
          <a:prstGeom prst="rect">
            <a:avLst/>
          </a:prstGeom>
          <a:noFill/>
        </p:spPr>
        <p:txBody>
          <a:bodyPr wrap="square" rtlCol="0">
            <a:spAutoFit/>
          </a:bodyPr>
          <a:lstStyle/>
          <a:p>
            <a:r>
              <a:rPr lang="de-DE" sz="1400" dirty="0">
                <a:solidFill>
                  <a:srgbClr val="FFFF00"/>
                </a:solidFill>
              </a:rPr>
              <a:t>2. Version von 2006</a:t>
            </a:r>
          </a:p>
          <a:p>
            <a:r>
              <a:rPr lang="de-DE" sz="1400" dirty="0"/>
              <a:t>wg. Bergsenkung bis 2025 gehalten</a:t>
            </a:r>
          </a:p>
        </p:txBody>
      </p:sp>
      <p:sp>
        <p:nvSpPr>
          <p:cNvPr id="14" name="Textfeld 13">
            <a:extLst>
              <a:ext uri="{FF2B5EF4-FFF2-40B4-BE49-F238E27FC236}">
                <a16:creationId xmlns:a16="http://schemas.microsoft.com/office/drawing/2014/main" id="{28967704-D8CE-2207-9065-0B844F01DB7E}"/>
              </a:ext>
            </a:extLst>
          </p:cNvPr>
          <p:cNvSpPr txBox="1"/>
          <p:nvPr/>
        </p:nvSpPr>
        <p:spPr>
          <a:xfrm>
            <a:off x="111095" y="4458109"/>
            <a:ext cx="2555040" cy="1754326"/>
          </a:xfrm>
          <a:prstGeom prst="rect">
            <a:avLst/>
          </a:prstGeom>
          <a:noFill/>
        </p:spPr>
        <p:txBody>
          <a:bodyPr wrap="square" rtlCol="0">
            <a:spAutoFit/>
          </a:bodyPr>
          <a:lstStyle/>
          <a:p>
            <a:pPr algn="ctr"/>
            <a:r>
              <a:rPr lang="de-DE" sz="1600" dirty="0">
                <a:solidFill>
                  <a:srgbClr val="FFFF00"/>
                </a:solidFill>
              </a:rPr>
              <a:t>Begehbares Uhren-Ziffernblatt in Mosaiktechnik</a:t>
            </a:r>
          </a:p>
          <a:p>
            <a:pPr algn="ctr"/>
            <a:r>
              <a:rPr lang="de-DE" sz="1200" dirty="0"/>
              <a:t>Im Umkreis verlegt mit 60-Naturstein-Minutensteine alle weiteren Steine im jeweiligen Winkel selbst zugeschnitten.</a:t>
            </a:r>
          </a:p>
          <a:p>
            <a:pPr algn="ctr"/>
            <a:r>
              <a:rPr lang="de-DE" sz="1200" dirty="0"/>
              <a:t>(RP-Pressebericht)</a:t>
            </a:r>
          </a:p>
        </p:txBody>
      </p:sp>
      <p:pic>
        <p:nvPicPr>
          <p:cNvPr id="5" name="Grafik 4">
            <a:extLst>
              <a:ext uri="{FF2B5EF4-FFF2-40B4-BE49-F238E27FC236}">
                <a16:creationId xmlns:a16="http://schemas.microsoft.com/office/drawing/2014/main" id="{A2FF5C7F-1F49-F144-4C1A-BA1C7A351026}"/>
              </a:ext>
            </a:extLst>
          </p:cNvPr>
          <p:cNvPicPr>
            <a:picLocks noChangeAspect="1"/>
          </p:cNvPicPr>
          <p:nvPr/>
        </p:nvPicPr>
        <p:blipFill>
          <a:blip r:embed="rId4"/>
          <a:stretch>
            <a:fillRect/>
          </a:stretch>
        </p:blipFill>
        <p:spPr>
          <a:xfrm>
            <a:off x="2913102" y="4660115"/>
            <a:ext cx="2686532" cy="1797499"/>
          </a:xfrm>
          <a:prstGeom prst="rect">
            <a:avLst/>
          </a:prstGeom>
        </p:spPr>
      </p:pic>
      <p:sp>
        <p:nvSpPr>
          <p:cNvPr id="4" name="Fußzeilenplatzhalter 3">
            <a:extLst>
              <a:ext uri="{FF2B5EF4-FFF2-40B4-BE49-F238E27FC236}">
                <a16:creationId xmlns:a16="http://schemas.microsoft.com/office/drawing/2014/main" id="{2D021D5B-28CF-793B-F49B-31BBEE3A8352}"/>
              </a:ext>
            </a:extLst>
          </p:cNvPr>
          <p:cNvSpPr>
            <a:spLocks noGrp="1"/>
          </p:cNvSpPr>
          <p:nvPr>
            <p:ph type="ftr" sz="quarter" idx="11"/>
          </p:nvPr>
        </p:nvSpPr>
        <p:spPr/>
        <p:txBody>
          <a:bodyPr/>
          <a:lstStyle/>
          <a:p>
            <a:r>
              <a:rPr lang="en-US"/>
              <a:t>H.-P. F. –Xanten, 2026</a:t>
            </a:r>
            <a:endParaRPr lang="en-US" dirty="0"/>
          </a:p>
        </p:txBody>
      </p:sp>
      <p:sp>
        <p:nvSpPr>
          <p:cNvPr id="7" name="Foliennummernplatzhalter 6">
            <a:extLst>
              <a:ext uri="{FF2B5EF4-FFF2-40B4-BE49-F238E27FC236}">
                <a16:creationId xmlns:a16="http://schemas.microsoft.com/office/drawing/2014/main" id="{46DC2236-4267-CAF6-7FDB-4D98072A38DD}"/>
              </a:ext>
            </a:extLst>
          </p:cNvPr>
          <p:cNvSpPr>
            <a:spLocks noGrp="1"/>
          </p:cNvSpPr>
          <p:nvPr>
            <p:ph type="sldNum" sz="quarter" idx="12"/>
          </p:nvPr>
        </p:nvSpPr>
        <p:spPr>
          <a:xfrm>
            <a:off x="6978603" y="6380339"/>
            <a:ext cx="1977390" cy="365125"/>
          </a:xfrm>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32594518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94579-E587-5B44-6E06-E4B95A7B27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519392-FE76-A809-937E-28355E9167EE}"/>
              </a:ext>
            </a:extLst>
          </p:cNvPr>
          <p:cNvSpPr>
            <a:spLocks noGrp="1"/>
          </p:cNvSpPr>
          <p:nvPr>
            <p:ph type="title"/>
          </p:nvPr>
        </p:nvSpPr>
        <p:spPr>
          <a:xfrm>
            <a:off x="6275069" y="370525"/>
            <a:ext cx="2413691" cy="607227"/>
          </a:xfrm>
        </p:spPr>
        <p:txBody>
          <a:bodyPr>
            <a:normAutofit/>
          </a:bodyPr>
          <a:lstStyle/>
          <a:p>
            <a:r>
              <a:rPr lang="de-DE" sz="2800" dirty="0"/>
              <a:t>Eingang-3</a:t>
            </a:r>
          </a:p>
        </p:txBody>
      </p:sp>
      <p:sp>
        <p:nvSpPr>
          <p:cNvPr id="6" name="Textfeld 5">
            <a:extLst>
              <a:ext uri="{FF2B5EF4-FFF2-40B4-BE49-F238E27FC236}">
                <a16:creationId xmlns:a16="http://schemas.microsoft.com/office/drawing/2014/main" id="{6332A340-7D6D-FE44-A4B3-3A0AE1F1615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C21A50B2-3521-A337-245E-BC37E4F352BB}"/>
              </a:ext>
            </a:extLst>
          </p:cNvPr>
          <p:cNvPicPr>
            <a:picLocks noChangeAspect="1"/>
          </p:cNvPicPr>
          <p:nvPr/>
        </p:nvPicPr>
        <p:blipFill>
          <a:blip r:embed="rId2"/>
          <a:stretch>
            <a:fillRect/>
          </a:stretch>
        </p:blipFill>
        <p:spPr>
          <a:xfrm>
            <a:off x="5557635" y="1212503"/>
            <a:ext cx="3380509" cy="4507345"/>
          </a:xfrm>
          <a:prstGeom prst="rect">
            <a:avLst/>
          </a:prstGeom>
        </p:spPr>
      </p:pic>
      <p:pic>
        <p:nvPicPr>
          <p:cNvPr id="11" name="Grafik 10">
            <a:extLst>
              <a:ext uri="{FF2B5EF4-FFF2-40B4-BE49-F238E27FC236}">
                <a16:creationId xmlns:a16="http://schemas.microsoft.com/office/drawing/2014/main" id="{AAA53263-D548-A705-8785-82A944F16AFD}"/>
              </a:ext>
            </a:extLst>
          </p:cNvPr>
          <p:cNvPicPr>
            <a:picLocks noChangeAspect="1"/>
          </p:cNvPicPr>
          <p:nvPr/>
        </p:nvPicPr>
        <p:blipFill>
          <a:blip r:embed="rId3"/>
          <a:stretch>
            <a:fillRect/>
          </a:stretch>
        </p:blipFill>
        <p:spPr>
          <a:xfrm>
            <a:off x="285693" y="167957"/>
            <a:ext cx="3550057" cy="2448315"/>
          </a:xfrm>
          <a:prstGeom prst="rect">
            <a:avLst/>
          </a:prstGeom>
        </p:spPr>
      </p:pic>
      <p:pic>
        <p:nvPicPr>
          <p:cNvPr id="13" name="Grafik 12">
            <a:extLst>
              <a:ext uri="{FF2B5EF4-FFF2-40B4-BE49-F238E27FC236}">
                <a16:creationId xmlns:a16="http://schemas.microsoft.com/office/drawing/2014/main" id="{E4D0EE43-81BF-559B-B294-63B8792A81FE}"/>
              </a:ext>
            </a:extLst>
          </p:cNvPr>
          <p:cNvPicPr>
            <a:picLocks noChangeAspect="1"/>
          </p:cNvPicPr>
          <p:nvPr/>
        </p:nvPicPr>
        <p:blipFill>
          <a:blip r:embed="rId4"/>
          <a:stretch>
            <a:fillRect/>
          </a:stretch>
        </p:blipFill>
        <p:spPr>
          <a:xfrm>
            <a:off x="285692" y="3284452"/>
            <a:ext cx="4175819" cy="2864677"/>
          </a:xfrm>
          <a:prstGeom prst="rect">
            <a:avLst/>
          </a:prstGeom>
        </p:spPr>
      </p:pic>
      <p:sp>
        <p:nvSpPr>
          <p:cNvPr id="3" name="Textfeld 2">
            <a:extLst>
              <a:ext uri="{FF2B5EF4-FFF2-40B4-BE49-F238E27FC236}">
                <a16:creationId xmlns:a16="http://schemas.microsoft.com/office/drawing/2014/main" id="{CCDABB98-2D92-E2BF-E65D-322C4451DFB0}"/>
              </a:ext>
            </a:extLst>
          </p:cNvPr>
          <p:cNvSpPr txBox="1"/>
          <p:nvPr/>
        </p:nvSpPr>
        <p:spPr>
          <a:xfrm>
            <a:off x="205856" y="2616272"/>
            <a:ext cx="3799438" cy="523220"/>
          </a:xfrm>
          <a:prstGeom prst="rect">
            <a:avLst/>
          </a:prstGeom>
          <a:noFill/>
        </p:spPr>
        <p:txBody>
          <a:bodyPr wrap="none" rtlCol="0">
            <a:spAutoFit/>
          </a:bodyPr>
          <a:lstStyle/>
          <a:p>
            <a:r>
              <a:rPr lang="de-DE" sz="1400" dirty="0">
                <a:solidFill>
                  <a:srgbClr val="FFFF00"/>
                </a:solidFill>
              </a:rPr>
              <a:t>Bogensegmente für den Eingangsbereich</a:t>
            </a:r>
          </a:p>
          <a:p>
            <a:pPr algn="ctr"/>
            <a:r>
              <a:rPr lang="de-DE" sz="1400" dirty="0"/>
              <a:t>(Bauhandwerkerhilfe)</a:t>
            </a:r>
          </a:p>
        </p:txBody>
      </p:sp>
      <p:sp>
        <p:nvSpPr>
          <p:cNvPr id="7" name="Textfeld 6">
            <a:extLst>
              <a:ext uri="{FF2B5EF4-FFF2-40B4-BE49-F238E27FC236}">
                <a16:creationId xmlns:a16="http://schemas.microsoft.com/office/drawing/2014/main" id="{CAA10801-7991-296D-0CDD-FEA56424AD1A}"/>
              </a:ext>
            </a:extLst>
          </p:cNvPr>
          <p:cNvSpPr txBox="1"/>
          <p:nvPr/>
        </p:nvSpPr>
        <p:spPr>
          <a:xfrm>
            <a:off x="4472891" y="3903966"/>
            <a:ext cx="1001275" cy="1815882"/>
          </a:xfrm>
          <a:prstGeom prst="rect">
            <a:avLst/>
          </a:prstGeom>
          <a:noFill/>
        </p:spPr>
        <p:txBody>
          <a:bodyPr wrap="square" rtlCol="0">
            <a:spAutoFit/>
          </a:bodyPr>
          <a:lstStyle/>
          <a:p>
            <a:pPr algn="ctr"/>
            <a:r>
              <a:rPr lang="de-DE" sz="1400" dirty="0">
                <a:solidFill>
                  <a:srgbClr val="FFFF00"/>
                </a:solidFill>
              </a:rPr>
              <a:t>Kräftige Helfer – Michael &amp; Thomas –</a:t>
            </a:r>
          </a:p>
          <a:p>
            <a:pPr algn="ctr"/>
            <a:r>
              <a:rPr lang="de-DE" sz="1400" dirty="0">
                <a:solidFill>
                  <a:srgbClr val="FFFF00"/>
                </a:solidFill>
              </a:rPr>
              <a:t>beim Haustür-einbau</a:t>
            </a:r>
          </a:p>
        </p:txBody>
      </p:sp>
      <p:sp>
        <p:nvSpPr>
          <p:cNvPr id="9" name="Textfeld 8">
            <a:extLst>
              <a:ext uri="{FF2B5EF4-FFF2-40B4-BE49-F238E27FC236}">
                <a16:creationId xmlns:a16="http://schemas.microsoft.com/office/drawing/2014/main" id="{C502E9A6-10F6-634F-3DB9-0564C2E34480}"/>
              </a:ext>
            </a:extLst>
          </p:cNvPr>
          <p:cNvSpPr txBox="1"/>
          <p:nvPr/>
        </p:nvSpPr>
        <p:spPr>
          <a:xfrm>
            <a:off x="5608386" y="5777737"/>
            <a:ext cx="3329758" cy="523220"/>
          </a:xfrm>
          <a:prstGeom prst="rect">
            <a:avLst/>
          </a:prstGeom>
          <a:noFill/>
        </p:spPr>
        <p:txBody>
          <a:bodyPr wrap="none" rtlCol="0">
            <a:spAutoFit/>
          </a:bodyPr>
          <a:lstStyle/>
          <a:p>
            <a:r>
              <a:rPr lang="de-DE" sz="1400" dirty="0">
                <a:solidFill>
                  <a:srgbClr val="FFFF00"/>
                </a:solidFill>
              </a:rPr>
              <a:t>Vorraum, Blick zur Jugendstil-Haustür</a:t>
            </a:r>
          </a:p>
          <a:p>
            <a:pPr algn="ctr"/>
            <a:r>
              <a:rPr lang="de-DE" sz="1400" dirty="0"/>
              <a:t>(Blick zur Straße)</a:t>
            </a:r>
          </a:p>
        </p:txBody>
      </p:sp>
      <p:pic>
        <p:nvPicPr>
          <p:cNvPr id="5" name="Grafik 4">
            <a:extLst>
              <a:ext uri="{FF2B5EF4-FFF2-40B4-BE49-F238E27FC236}">
                <a16:creationId xmlns:a16="http://schemas.microsoft.com/office/drawing/2014/main" id="{7E089CDA-ADD0-0806-2327-139DC4311B36}"/>
              </a:ext>
            </a:extLst>
          </p:cNvPr>
          <p:cNvPicPr>
            <a:picLocks noChangeAspect="1"/>
          </p:cNvPicPr>
          <p:nvPr/>
        </p:nvPicPr>
        <p:blipFill>
          <a:blip r:embed="rId5"/>
          <a:stretch>
            <a:fillRect/>
          </a:stretch>
        </p:blipFill>
        <p:spPr>
          <a:xfrm>
            <a:off x="4225149" y="429567"/>
            <a:ext cx="999804" cy="2448315"/>
          </a:xfrm>
          <a:prstGeom prst="rect">
            <a:avLst/>
          </a:prstGeom>
        </p:spPr>
      </p:pic>
      <p:sp>
        <p:nvSpPr>
          <p:cNvPr id="4" name="Fußzeilenplatzhalter 3">
            <a:extLst>
              <a:ext uri="{FF2B5EF4-FFF2-40B4-BE49-F238E27FC236}">
                <a16:creationId xmlns:a16="http://schemas.microsoft.com/office/drawing/2014/main" id="{3E215345-1385-F7DE-55DE-5786FDDC0E99}"/>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3CDB6373-D032-AE4B-BD3A-4329A3EA6BC2}"/>
              </a:ext>
            </a:extLst>
          </p:cNvPr>
          <p:cNvSpPr>
            <a:spLocks noGrp="1"/>
          </p:cNvSpPr>
          <p:nvPr>
            <p:ph type="sldNum" sz="quarter" idx="12"/>
          </p:nvPr>
        </p:nvSpPr>
        <p:spPr>
          <a:xfrm>
            <a:off x="6960754" y="6308875"/>
            <a:ext cx="1977390" cy="365125"/>
          </a:xfrm>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1529637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03CF4-8F58-177F-ADC5-43CB1F792F13}"/>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B5422214-D9B0-CC8D-46C4-A1D8D53962E0}"/>
              </a:ext>
            </a:extLst>
          </p:cNvPr>
          <p:cNvPicPr>
            <a:picLocks noChangeAspect="1"/>
          </p:cNvPicPr>
          <p:nvPr/>
        </p:nvPicPr>
        <p:blipFill>
          <a:blip r:embed="rId2"/>
          <a:stretch>
            <a:fillRect/>
          </a:stretch>
        </p:blipFill>
        <p:spPr>
          <a:xfrm>
            <a:off x="5476873" y="1381603"/>
            <a:ext cx="3378917" cy="4505223"/>
          </a:xfrm>
          <a:prstGeom prst="rect">
            <a:avLst/>
          </a:prstGeom>
        </p:spPr>
      </p:pic>
      <p:sp>
        <p:nvSpPr>
          <p:cNvPr id="2" name="Titel 1">
            <a:extLst>
              <a:ext uri="{FF2B5EF4-FFF2-40B4-BE49-F238E27FC236}">
                <a16:creationId xmlns:a16="http://schemas.microsoft.com/office/drawing/2014/main" id="{AA382875-70B3-E489-EABF-060148F0EAEB}"/>
              </a:ext>
            </a:extLst>
          </p:cNvPr>
          <p:cNvSpPr>
            <a:spLocks noGrp="1"/>
          </p:cNvSpPr>
          <p:nvPr>
            <p:ph type="title"/>
          </p:nvPr>
        </p:nvSpPr>
        <p:spPr>
          <a:xfrm>
            <a:off x="5425403" y="539866"/>
            <a:ext cx="3072765" cy="607227"/>
          </a:xfrm>
        </p:spPr>
        <p:txBody>
          <a:bodyPr>
            <a:normAutofit/>
          </a:bodyPr>
          <a:lstStyle/>
          <a:p>
            <a:r>
              <a:rPr lang="de-DE" sz="2800" dirty="0"/>
              <a:t>Haus &amp; Garten</a:t>
            </a:r>
          </a:p>
        </p:txBody>
      </p:sp>
      <p:sp>
        <p:nvSpPr>
          <p:cNvPr id="6" name="Textfeld 5">
            <a:extLst>
              <a:ext uri="{FF2B5EF4-FFF2-40B4-BE49-F238E27FC236}">
                <a16:creationId xmlns:a16="http://schemas.microsoft.com/office/drawing/2014/main" id="{A070D5A5-C54C-7FEB-36D5-E71176C9D56B}"/>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983E7660-B7A7-FDB7-8CFE-BF5A19FA920E}"/>
              </a:ext>
            </a:extLst>
          </p:cNvPr>
          <p:cNvPicPr>
            <a:picLocks noChangeAspect="1"/>
          </p:cNvPicPr>
          <p:nvPr/>
        </p:nvPicPr>
        <p:blipFill>
          <a:blip r:embed="rId3"/>
          <a:stretch>
            <a:fillRect/>
          </a:stretch>
        </p:blipFill>
        <p:spPr>
          <a:xfrm>
            <a:off x="154819" y="150315"/>
            <a:ext cx="3721715" cy="4832647"/>
          </a:xfrm>
          <a:prstGeom prst="rect">
            <a:avLst/>
          </a:prstGeom>
        </p:spPr>
      </p:pic>
      <p:pic>
        <p:nvPicPr>
          <p:cNvPr id="11" name="Grafik 10">
            <a:extLst>
              <a:ext uri="{FF2B5EF4-FFF2-40B4-BE49-F238E27FC236}">
                <a16:creationId xmlns:a16="http://schemas.microsoft.com/office/drawing/2014/main" id="{0EBF85A8-8C09-412F-1C6A-DE8321377304}"/>
              </a:ext>
            </a:extLst>
          </p:cNvPr>
          <p:cNvPicPr>
            <a:picLocks noChangeAspect="1"/>
          </p:cNvPicPr>
          <p:nvPr/>
        </p:nvPicPr>
        <p:blipFill>
          <a:blip r:embed="rId4"/>
          <a:stretch>
            <a:fillRect/>
          </a:stretch>
        </p:blipFill>
        <p:spPr>
          <a:xfrm>
            <a:off x="3808699" y="4236299"/>
            <a:ext cx="2173001" cy="2258455"/>
          </a:xfrm>
          <a:prstGeom prst="rect">
            <a:avLst/>
          </a:prstGeom>
        </p:spPr>
      </p:pic>
      <p:sp>
        <p:nvSpPr>
          <p:cNvPr id="3" name="Textfeld 2">
            <a:extLst>
              <a:ext uri="{FF2B5EF4-FFF2-40B4-BE49-F238E27FC236}">
                <a16:creationId xmlns:a16="http://schemas.microsoft.com/office/drawing/2014/main" id="{6E6257FE-7F57-B2A8-76A0-716379977707}"/>
              </a:ext>
            </a:extLst>
          </p:cNvPr>
          <p:cNvSpPr txBox="1"/>
          <p:nvPr/>
        </p:nvSpPr>
        <p:spPr>
          <a:xfrm>
            <a:off x="440027" y="5327368"/>
            <a:ext cx="2807375" cy="738664"/>
          </a:xfrm>
          <a:prstGeom prst="rect">
            <a:avLst/>
          </a:prstGeom>
          <a:noFill/>
        </p:spPr>
        <p:txBody>
          <a:bodyPr wrap="square" rtlCol="0">
            <a:spAutoFit/>
          </a:bodyPr>
          <a:lstStyle/>
          <a:p>
            <a:pPr algn="ctr"/>
            <a:r>
              <a:rPr lang="de-DE" sz="1400" dirty="0">
                <a:solidFill>
                  <a:srgbClr val="FFFF00"/>
                </a:solidFill>
              </a:rPr>
              <a:t>Eingang zum Garten</a:t>
            </a:r>
          </a:p>
          <a:p>
            <a:pPr algn="ctr"/>
            <a:r>
              <a:rPr lang="de-DE" sz="1400" dirty="0"/>
              <a:t>Verzinktes Stahl-Tor im Jugend-Stil gebaut</a:t>
            </a:r>
          </a:p>
        </p:txBody>
      </p:sp>
      <p:sp>
        <p:nvSpPr>
          <p:cNvPr id="7" name="Textfeld 6">
            <a:extLst>
              <a:ext uri="{FF2B5EF4-FFF2-40B4-BE49-F238E27FC236}">
                <a16:creationId xmlns:a16="http://schemas.microsoft.com/office/drawing/2014/main" id="{4A6E2744-B0D6-E93B-BD5F-6A29AB291045}"/>
              </a:ext>
            </a:extLst>
          </p:cNvPr>
          <p:cNvSpPr txBox="1"/>
          <p:nvPr/>
        </p:nvSpPr>
        <p:spPr>
          <a:xfrm>
            <a:off x="3928003" y="1756777"/>
            <a:ext cx="1497400" cy="1877437"/>
          </a:xfrm>
          <a:prstGeom prst="rect">
            <a:avLst/>
          </a:prstGeom>
          <a:noFill/>
        </p:spPr>
        <p:txBody>
          <a:bodyPr wrap="square" rtlCol="0">
            <a:spAutoFit/>
          </a:bodyPr>
          <a:lstStyle/>
          <a:p>
            <a:pPr algn="ctr"/>
            <a:r>
              <a:rPr lang="de-DE" sz="1400" dirty="0">
                <a:solidFill>
                  <a:srgbClr val="FFFF00"/>
                </a:solidFill>
              </a:rPr>
              <a:t>Wall- und Garten-zugang </a:t>
            </a:r>
          </a:p>
          <a:p>
            <a:pPr algn="ctr"/>
            <a:r>
              <a:rPr lang="de-DE" sz="1400" dirty="0"/>
              <a:t>durch Blauregen- und Rosen-Bögen (Jugendstil</a:t>
            </a:r>
            <a:r>
              <a:rPr lang="de-DE" dirty="0"/>
              <a:t>)</a:t>
            </a:r>
          </a:p>
        </p:txBody>
      </p:sp>
      <p:sp>
        <p:nvSpPr>
          <p:cNvPr id="4" name="Fußzeilenplatzhalter 3">
            <a:extLst>
              <a:ext uri="{FF2B5EF4-FFF2-40B4-BE49-F238E27FC236}">
                <a16:creationId xmlns:a16="http://schemas.microsoft.com/office/drawing/2014/main" id="{5C225EE6-627F-70ED-F357-F81AEBDA5F3C}"/>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C9504348-5380-32F6-847F-AD14ACC72193}"/>
              </a:ext>
            </a:extLst>
          </p:cNvPr>
          <p:cNvSpPr>
            <a:spLocks noGrp="1"/>
          </p:cNvSpPr>
          <p:nvPr>
            <p:ph type="sldNum" sz="quarter" idx="12"/>
          </p:nvPr>
        </p:nvSpPr>
        <p:spPr>
          <a:xfrm>
            <a:off x="6961785" y="6312191"/>
            <a:ext cx="1977390" cy="365125"/>
          </a:xfrm>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38587005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B66C-92B0-3ACF-0331-A3F413FA142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BFD5E6-CF09-642A-CC3A-285981EFF97A}"/>
              </a:ext>
            </a:extLst>
          </p:cNvPr>
          <p:cNvSpPr>
            <a:spLocks noGrp="1"/>
          </p:cNvSpPr>
          <p:nvPr>
            <p:ph type="title"/>
          </p:nvPr>
        </p:nvSpPr>
        <p:spPr>
          <a:xfrm>
            <a:off x="4828886" y="460759"/>
            <a:ext cx="3977640" cy="607227"/>
          </a:xfrm>
        </p:spPr>
        <p:txBody>
          <a:bodyPr>
            <a:normAutofit/>
          </a:bodyPr>
          <a:lstStyle/>
          <a:p>
            <a:r>
              <a:rPr lang="de-DE" sz="2800" dirty="0"/>
              <a:t>Wall im Blick-1</a:t>
            </a:r>
          </a:p>
        </p:txBody>
      </p:sp>
      <p:sp>
        <p:nvSpPr>
          <p:cNvPr id="6" name="Textfeld 5">
            <a:extLst>
              <a:ext uri="{FF2B5EF4-FFF2-40B4-BE49-F238E27FC236}">
                <a16:creationId xmlns:a16="http://schemas.microsoft.com/office/drawing/2014/main" id="{BB1DF4F3-459C-1FF3-21FF-7D25BF2CBD2E}"/>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F0252965-4AD6-F0B3-1D86-EFA2CC259D0F}"/>
              </a:ext>
            </a:extLst>
          </p:cNvPr>
          <p:cNvPicPr>
            <a:picLocks noChangeAspect="1"/>
          </p:cNvPicPr>
          <p:nvPr/>
        </p:nvPicPr>
        <p:blipFill>
          <a:blip r:embed="rId2"/>
          <a:stretch>
            <a:fillRect/>
          </a:stretch>
        </p:blipFill>
        <p:spPr>
          <a:xfrm>
            <a:off x="162370" y="137029"/>
            <a:ext cx="4178893" cy="3081048"/>
          </a:xfrm>
          <a:prstGeom prst="rect">
            <a:avLst/>
          </a:prstGeom>
        </p:spPr>
      </p:pic>
      <p:pic>
        <p:nvPicPr>
          <p:cNvPr id="9" name="Grafik 8">
            <a:extLst>
              <a:ext uri="{FF2B5EF4-FFF2-40B4-BE49-F238E27FC236}">
                <a16:creationId xmlns:a16="http://schemas.microsoft.com/office/drawing/2014/main" id="{776865C3-0696-53EB-0D23-58CB01F1902E}"/>
              </a:ext>
            </a:extLst>
          </p:cNvPr>
          <p:cNvPicPr>
            <a:picLocks noChangeAspect="1"/>
          </p:cNvPicPr>
          <p:nvPr/>
        </p:nvPicPr>
        <p:blipFill>
          <a:blip r:embed="rId3"/>
          <a:stretch>
            <a:fillRect/>
          </a:stretch>
        </p:blipFill>
        <p:spPr>
          <a:xfrm>
            <a:off x="5577105" y="1787732"/>
            <a:ext cx="3229421" cy="4305895"/>
          </a:xfrm>
          <a:prstGeom prst="rect">
            <a:avLst/>
          </a:prstGeom>
        </p:spPr>
      </p:pic>
      <p:pic>
        <p:nvPicPr>
          <p:cNvPr id="13" name="Grafik 12">
            <a:extLst>
              <a:ext uri="{FF2B5EF4-FFF2-40B4-BE49-F238E27FC236}">
                <a16:creationId xmlns:a16="http://schemas.microsoft.com/office/drawing/2014/main" id="{7984EF4E-2BD7-C395-B802-17F9342E51B4}"/>
              </a:ext>
            </a:extLst>
          </p:cNvPr>
          <p:cNvPicPr>
            <a:picLocks noChangeAspect="1"/>
          </p:cNvPicPr>
          <p:nvPr/>
        </p:nvPicPr>
        <p:blipFill>
          <a:blip r:embed="rId4"/>
          <a:stretch>
            <a:fillRect/>
          </a:stretch>
        </p:blipFill>
        <p:spPr>
          <a:xfrm>
            <a:off x="162370" y="3480296"/>
            <a:ext cx="3668451" cy="2751338"/>
          </a:xfrm>
          <a:prstGeom prst="rect">
            <a:avLst/>
          </a:prstGeom>
        </p:spPr>
      </p:pic>
      <p:sp>
        <p:nvSpPr>
          <p:cNvPr id="3" name="Textfeld 2">
            <a:extLst>
              <a:ext uri="{FF2B5EF4-FFF2-40B4-BE49-F238E27FC236}">
                <a16:creationId xmlns:a16="http://schemas.microsoft.com/office/drawing/2014/main" id="{FC09BBC2-7671-65D9-F34E-1E7119127B19}"/>
              </a:ext>
            </a:extLst>
          </p:cNvPr>
          <p:cNvSpPr txBox="1"/>
          <p:nvPr/>
        </p:nvSpPr>
        <p:spPr>
          <a:xfrm>
            <a:off x="3922520" y="3546505"/>
            <a:ext cx="1538243" cy="954107"/>
          </a:xfrm>
          <a:prstGeom prst="rect">
            <a:avLst/>
          </a:prstGeom>
          <a:noFill/>
        </p:spPr>
        <p:txBody>
          <a:bodyPr wrap="square" rtlCol="0">
            <a:spAutoFit/>
          </a:bodyPr>
          <a:lstStyle/>
          <a:p>
            <a:pPr algn="ctr"/>
            <a:r>
              <a:rPr lang="de-DE" sz="1400" dirty="0">
                <a:solidFill>
                  <a:srgbClr val="FFFF00"/>
                </a:solidFill>
              </a:rPr>
              <a:t>„Leben“ und Ernte im „Lärmschutz-wall“</a:t>
            </a:r>
          </a:p>
        </p:txBody>
      </p:sp>
      <p:sp>
        <p:nvSpPr>
          <p:cNvPr id="10" name="Textfeld 9">
            <a:extLst>
              <a:ext uri="{FF2B5EF4-FFF2-40B4-BE49-F238E27FC236}">
                <a16:creationId xmlns:a16="http://schemas.microsoft.com/office/drawing/2014/main" id="{E2DE0F4C-CB84-4E51-8686-3E58D82C63EC}"/>
              </a:ext>
            </a:extLst>
          </p:cNvPr>
          <p:cNvSpPr txBox="1"/>
          <p:nvPr/>
        </p:nvSpPr>
        <p:spPr>
          <a:xfrm>
            <a:off x="3965248" y="4945314"/>
            <a:ext cx="1452785" cy="1384995"/>
          </a:xfrm>
          <a:prstGeom prst="rect">
            <a:avLst/>
          </a:prstGeom>
          <a:noFill/>
        </p:spPr>
        <p:txBody>
          <a:bodyPr wrap="square" rtlCol="0">
            <a:spAutoFit/>
          </a:bodyPr>
          <a:lstStyle/>
          <a:p>
            <a:pPr algn="ctr"/>
            <a:r>
              <a:rPr lang="de-DE" sz="1400" dirty="0"/>
              <a:t>Eichhörnchen im Vogelfutter-haus,</a:t>
            </a:r>
          </a:p>
          <a:p>
            <a:pPr algn="ctr"/>
            <a:r>
              <a:rPr lang="de-DE" sz="1400" dirty="0"/>
              <a:t>Boskop-Apfel,</a:t>
            </a:r>
          </a:p>
          <a:p>
            <a:pPr algn="ctr"/>
            <a:r>
              <a:rPr lang="de-DE" sz="1400" dirty="0"/>
              <a:t>Traubenernte</a:t>
            </a:r>
          </a:p>
        </p:txBody>
      </p:sp>
      <p:sp>
        <p:nvSpPr>
          <p:cNvPr id="4" name="Fußzeilenplatzhalter 3">
            <a:extLst>
              <a:ext uri="{FF2B5EF4-FFF2-40B4-BE49-F238E27FC236}">
                <a16:creationId xmlns:a16="http://schemas.microsoft.com/office/drawing/2014/main" id="{1D087B40-08A9-A009-14EB-17575515B0E4}"/>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9A5DAA45-1432-B1DA-E6E3-888A61F34914}"/>
              </a:ext>
            </a:extLst>
          </p:cNvPr>
          <p:cNvSpPr>
            <a:spLocks noGrp="1"/>
          </p:cNvSpPr>
          <p:nvPr>
            <p:ph type="sldNum" sz="quarter" idx="12"/>
          </p:nvPr>
        </p:nvSpPr>
        <p:spPr>
          <a:xfrm>
            <a:off x="7021567" y="6369131"/>
            <a:ext cx="1977390" cy="365125"/>
          </a:xfrm>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312387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C2D91-C65F-8BB5-1598-242415281D63}"/>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7AE41509-7F7A-8720-02C7-663B7CAD0AB3}"/>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AE4305FF-31D7-17BF-6ADC-7E9A7D49F2D4}"/>
              </a:ext>
            </a:extLst>
          </p:cNvPr>
          <p:cNvPicPr>
            <a:picLocks noChangeAspect="1"/>
          </p:cNvPicPr>
          <p:nvPr/>
        </p:nvPicPr>
        <p:blipFill>
          <a:blip r:embed="rId2"/>
          <a:stretch>
            <a:fillRect/>
          </a:stretch>
        </p:blipFill>
        <p:spPr>
          <a:xfrm>
            <a:off x="285694" y="235773"/>
            <a:ext cx="3961566" cy="5034490"/>
          </a:xfrm>
          <a:prstGeom prst="rect">
            <a:avLst/>
          </a:prstGeom>
        </p:spPr>
      </p:pic>
      <p:pic>
        <p:nvPicPr>
          <p:cNvPr id="11" name="Grafik 10">
            <a:extLst>
              <a:ext uri="{FF2B5EF4-FFF2-40B4-BE49-F238E27FC236}">
                <a16:creationId xmlns:a16="http://schemas.microsoft.com/office/drawing/2014/main" id="{E70835C8-0340-7CBA-2728-BF4FD933D2A9}"/>
              </a:ext>
            </a:extLst>
          </p:cNvPr>
          <p:cNvPicPr>
            <a:picLocks noChangeAspect="1"/>
          </p:cNvPicPr>
          <p:nvPr/>
        </p:nvPicPr>
        <p:blipFill>
          <a:blip r:embed="rId3"/>
          <a:stretch>
            <a:fillRect/>
          </a:stretch>
        </p:blipFill>
        <p:spPr>
          <a:xfrm>
            <a:off x="4877043" y="1050155"/>
            <a:ext cx="3981264" cy="4560070"/>
          </a:xfrm>
          <a:prstGeom prst="rect">
            <a:avLst/>
          </a:prstGeom>
        </p:spPr>
      </p:pic>
      <p:sp>
        <p:nvSpPr>
          <p:cNvPr id="3" name="Textfeld 2">
            <a:extLst>
              <a:ext uri="{FF2B5EF4-FFF2-40B4-BE49-F238E27FC236}">
                <a16:creationId xmlns:a16="http://schemas.microsoft.com/office/drawing/2014/main" id="{87D0D64C-BC69-1684-B95B-B97D7C205E13}"/>
              </a:ext>
            </a:extLst>
          </p:cNvPr>
          <p:cNvSpPr txBox="1"/>
          <p:nvPr/>
        </p:nvSpPr>
        <p:spPr>
          <a:xfrm>
            <a:off x="285694" y="5469308"/>
            <a:ext cx="3790650" cy="523220"/>
          </a:xfrm>
          <a:prstGeom prst="rect">
            <a:avLst/>
          </a:prstGeom>
          <a:noFill/>
        </p:spPr>
        <p:txBody>
          <a:bodyPr wrap="square" rtlCol="0">
            <a:spAutoFit/>
          </a:bodyPr>
          <a:lstStyle/>
          <a:p>
            <a:pPr algn="ctr"/>
            <a:r>
              <a:rPr lang="de-DE" sz="1400" dirty="0">
                <a:solidFill>
                  <a:srgbClr val="FFFF00"/>
                </a:solidFill>
              </a:rPr>
              <a:t>„Relikt“ Römische Wasserleitung</a:t>
            </a:r>
          </a:p>
          <a:p>
            <a:pPr algn="ctr"/>
            <a:r>
              <a:rPr lang="de-DE" sz="1400" dirty="0"/>
              <a:t>Wasserfall mit Auffangbecken </a:t>
            </a:r>
          </a:p>
        </p:txBody>
      </p:sp>
      <p:sp>
        <p:nvSpPr>
          <p:cNvPr id="7" name="Textfeld 6">
            <a:extLst>
              <a:ext uri="{FF2B5EF4-FFF2-40B4-BE49-F238E27FC236}">
                <a16:creationId xmlns:a16="http://schemas.microsoft.com/office/drawing/2014/main" id="{EA54F9A9-07A5-F537-0B79-349D48136EB0}"/>
              </a:ext>
            </a:extLst>
          </p:cNvPr>
          <p:cNvSpPr txBox="1"/>
          <p:nvPr/>
        </p:nvSpPr>
        <p:spPr>
          <a:xfrm>
            <a:off x="5149722" y="5832626"/>
            <a:ext cx="3790650" cy="523220"/>
          </a:xfrm>
          <a:prstGeom prst="rect">
            <a:avLst/>
          </a:prstGeom>
          <a:noFill/>
        </p:spPr>
        <p:txBody>
          <a:bodyPr wrap="square" rtlCol="0">
            <a:spAutoFit/>
          </a:bodyPr>
          <a:lstStyle/>
          <a:p>
            <a:pPr algn="ctr"/>
            <a:r>
              <a:rPr lang="de-DE" sz="1400" dirty="0">
                <a:solidFill>
                  <a:srgbClr val="FFFF00"/>
                </a:solidFill>
              </a:rPr>
              <a:t>„Antikes“ Brotbackhaus</a:t>
            </a:r>
          </a:p>
          <a:p>
            <a:pPr algn="ctr"/>
            <a:r>
              <a:rPr lang="de-DE" sz="1400" dirty="0"/>
              <a:t>Bereit zur Verwendung seit 1999</a:t>
            </a:r>
          </a:p>
        </p:txBody>
      </p:sp>
      <p:sp>
        <p:nvSpPr>
          <p:cNvPr id="4" name="Titel 1">
            <a:extLst>
              <a:ext uri="{FF2B5EF4-FFF2-40B4-BE49-F238E27FC236}">
                <a16:creationId xmlns:a16="http://schemas.microsoft.com/office/drawing/2014/main" id="{9A82F495-073E-459B-0275-F4154249395C}"/>
              </a:ext>
            </a:extLst>
          </p:cNvPr>
          <p:cNvSpPr txBox="1">
            <a:spLocks/>
          </p:cNvSpPr>
          <p:nvPr/>
        </p:nvSpPr>
        <p:spPr>
          <a:xfrm>
            <a:off x="4767365" y="363391"/>
            <a:ext cx="3977640" cy="60722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sz="2800" dirty="0"/>
              <a:t>Wall im Blick- 2</a:t>
            </a:r>
          </a:p>
        </p:txBody>
      </p:sp>
      <p:sp>
        <p:nvSpPr>
          <p:cNvPr id="2" name="Fußzeilenplatzhalter 1">
            <a:extLst>
              <a:ext uri="{FF2B5EF4-FFF2-40B4-BE49-F238E27FC236}">
                <a16:creationId xmlns:a16="http://schemas.microsoft.com/office/drawing/2014/main" id="{C2A89B6E-DB8D-7901-757C-A96B542086A8}"/>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11EC015B-4EC5-582A-E394-8F690A343A54}"/>
              </a:ext>
            </a:extLst>
          </p:cNvPr>
          <p:cNvSpPr>
            <a:spLocks noGrp="1"/>
          </p:cNvSpPr>
          <p:nvPr>
            <p:ph type="sldNum" sz="quarter" idx="12"/>
          </p:nvPr>
        </p:nvSpPr>
        <p:spPr>
          <a:xfrm>
            <a:off x="6962982" y="6312046"/>
            <a:ext cx="1977390" cy="365125"/>
          </a:xfrm>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16841546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8F30A-01F7-A0BC-6DBA-CBCEBF39A2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DF0182-4D9C-AED3-5B6C-385585B21782}"/>
              </a:ext>
            </a:extLst>
          </p:cNvPr>
          <p:cNvSpPr>
            <a:spLocks noGrp="1"/>
          </p:cNvSpPr>
          <p:nvPr>
            <p:ph type="title"/>
          </p:nvPr>
        </p:nvSpPr>
        <p:spPr>
          <a:xfrm>
            <a:off x="4366901" y="370525"/>
            <a:ext cx="4321860" cy="607227"/>
          </a:xfrm>
        </p:spPr>
        <p:txBody>
          <a:bodyPr>
            <a:normAutofit/>
          </a:bodyPr>
          <a:lstStyle/>
          <a:p>
            <a:r>
              <a:rPr lang="de-DE" sz="2800" dirty="0"/>
              <a:t>Nah-versorgung-1</a:t>
            </a:r>
          </a:p>
        </p:txBody>
      </p:sp>
      <p:sp>
        <p:nvSpPr>
          <p:cNvPr id="6" name="Textfeld 5">
            <a:extLst>
              <a:ext uri="{FF2B5EF4-FFF2-40B4-BE49-F238E27FC236}">
                <a16:creationId xmlns:a16="http://schemas.microsoft.com/office/drawing/2014/main" id="{94359227-3FB4-FFF8-07AF-C1BB695AFE47}"/>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9" name="Grafik 8">
            <a:extLst>
              <a:ext uri="{FF2B5EF4-FFF2-40B4-BE49-F238E27FC236}">
                <a16:creationId xmlns:a16="http://schemas.microsoft.com/office/drawing/2014/main" id="{C4A43CDA-CFFC-84D2-2920-A4BC4F6E595A}"/>
              </a:ext>
            </a:extLst>
          </p:cNvPr>
          <p:cNvPicPr>
            <a:picLocks noChangeAspect="1"/>
          </p:cNvPicPr>
          <p:nvPr/>
        </p:nvPicPr>
        <p:blipFill>
          <a:blip r:embed="rId2"/>
          <a:stretch>
            <a:fillRect/>
          </a:stretch>
        </p:blipFill>
        <p:spPr>
          <a:xfrm>
            <a:off x="187848" y="220388"/>
            <a:ext cx="4580358" cy="6122172"/>
          </a:xfrm>
          <a:prstGeom prst="rect">
            <a:avLst/>
          </a:prstGeom>
        </p:spPr>
      </p:pic>
      <p:pic>
        <p:nvPicPr>
          <p:cNvPr id="11" name="Grafik 10">
            <a:extLst>
              <a:ext uri="{FF2B5EF4-FFF2-40B4-BE49-F238E27FC236}">
                <a16:creationId xmlns:a16="http://schemas.microsoft.com/office/drawing/2014/main" id="{09188FC5-4554-AF21-3C6A-2B494BC4260D}"/>
              </a:ext>
            </a:extLst>
          </p:cNvPr>
          <p:cNvPicPr>
            <a:picLocks noChangeAspect="1"/>
          </p:cNvPicPr>
          <p:nvPr/>
        </p:nvPicPr>
        <p:blipFill>
          <a:blip r:embed="rId3"/>
          <a:stretch>
            <a:fillRect/>
          </a:stretch>
        </p:blipFill>
        <p:spPr>
          <a:xfrm>
            <a:off x="4867261" y="1471786"/>
            <a:ext cx="3991045" cy="2704908"/>
          </a:xfrm>
          <a:prstGeom prst="rect">
            <a:avLst/>
          </a:prstGeom>
        </p:spPr>
      </p:pic>
      <p:sp>
        <p:nvSpPr>
          <p:cNvPr id="12" name="Textfeld 11">
            <a:extLst>
              <a:ext uri="{FF2B5EF4-FFF2-40B4-BE49-F238E27FC236}">
                <a16:creationId xmlns:a16="http://schemas.microsoft.com/office/drawing/2014/main" id="{969C71E0-8207-50BC-A001-0C5E23C4A43A}"/>
              </a:ext>
            </a:extLst>
          </p:cNvPr>
          <p:cNvSpPr txBox="1"/>
          <p:nvPr/>
        </p:nvSpPr>
        <p:spPr>
          <a:xfrm>
            <a:off x="4721658" y="5630467"/>
            <a:ext cx="4169895" cy="738664"/>
          </a:xfrm>
          <a:prstGeom prst="rect">
            <a:avLst/>
          </a:prstGeom>
          <a:noFill/>
        </p:spPr>
        <p:txBody>
          <a:bodyPr wrap="square" rtlCol="0">
            <a:spAutoFit/>
          </a:bodyPr>
          <a:lstStyle/>
          <a:p>
            <a:pPr algn="ctr"/>
            <a:r>
              <a:rPr lang="de-DE" sz="1400" dirty="0">
                <a:solidFill>
                  <a:srgbClr val="FFFF00"/>
                </a:solidFill>
              </a:rPr>
              <a:t>Mit fleißigen Helfern von Sabrina &amp; Alexander ist das Werk fast vollendet.</a:t>
            </a:r>
          </a:p>
          <a:p>
            <a:pPr algn="ctr"/>
            <a:r>
              <a:rPr lang="de-DE" sz="1400" dirty="0"/>
              <a:t>Unser Brotbackhaus im Jahre 1999</a:t>
            </a:r>
          </a:p>
        </p:txBody>
      </p:sp>
      <p:sp>
        <p:nvSpPr>
          <p:cNvPr id="13" name="Textfeld 12">
            <a:extLst>
              <a:ext uri="{FF2B5EF4-FFF2-40B4-BE49-F238E27FC236}">
                <a16:creationId xmlns:a16="http://schemas.microsoft.com/office/drawing/2014/main" id="{5687FA94-782F-0DDB-A374-583799824512}"/>
              </a:ext>
            </a:extLst>
          </p:cNvPr>
          <p:cNvSpPr txBox="1"/>
          <p:nvPr/>
        </p:nvSpPr>
        <p:spPr>
          <a:xfrm>
            <a:off x="5018838" y="4301396"/>
            <a:ext cx="3790650" cy="738664"/>
          </a:xfrm>
          <a:prstGeom prst="rect">
            <a:avLst/>
          </a:prstGeom>
          <a:noFill/>
        </p:spPr>
        <p:txBody>
          <a:bodyPr wrap="square" rtlCol="0">
            <a:spAutoFit/>
          </a:bodyPr>
          <a:lstStyle/>
          <a:p>
            <a:pPr algn="ctr"/>
            <a:r>
              <a:rPr lang="de-DE" sz="1400" dirty="0">
                <a:solidFill>
                  <a:srgbClr val="FFFF00"/>
                </a:solidFill>
              </a:rPr>
              <a:t>Unser erstes Brot, ein gelungenes Werk</a:t>
            </a:r>
          </a:p>
          <a:p>
            <a:pPr algn="ctr"/>
            <a:r>
              <a:rPr lang="de-DE" sz="1400" dirty="0"/>
              <a:t>Ofen-Aufheizzeit rd. drei Stunden mit Buchenholz</a:t>
            </a:r>
          </a:p>
        </p:txBody>
      </p:sp>
      <p:sp>
        <p:nvSpPr>
          <p:cNvPr id="3" name="Fußzeilenplatzhalter 2">
            <a:extLst>
              <a:ext uri="{FF2B5EF4-FFF2-40B4-BE49-F238E27FC236}">
                <a16:creationId xmlns:a16="http://schemas.microsoft.com/office/drawing/2014/main" id="{406F09EC-82BA-A050-C793-15B8931E8F5A}"/>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7081AF4A-088F-59B9-6D5C-D4ECD7B351B9}"/>
              </a:ext>
            </a:extLst>
          </p:cNvPr>
          <p:cNvSpPr>
            <a:spLocks noGrp="1"/>
          </p:cNvSpPr>
          <p:nvPr>
            <p:ph type="sldNum" sz="quarter" idx="12"/>
          </p:nvPr>
        </p:nvSpPr>
        <p:spPr>
          <a:xfrm>
            <a:off x="6978762" y="6304912"/>
            <a:ext cx="1977390" cy="365125"/>
          </a:xfrm>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1425609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2779A-D5E1-C5AA-B536-0E0A2451E501}"/>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E9DBC3B4-9790-6FE7-3660-199DC8A33BB2}"/>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73D4814A-42E6-3E5B-13AB-8CB6E466A672}"/>
              </a:ext>
            </a:extLst>
          </p:cNvPr>
          <p:cNvPicPr>
            <a:picLocks noChangeAspect="1"/>
          </p:cNvPicPr>
          <p:nvPr/>
        </p:nvPicPr>
        <p:blipFill>
          <a:blip r:embed="rId2"/>
          <a:stretch>
            <a:fillRect/>
          </a:stretch>
        </p:blipFill>
        <p:spPr>
          <a:xfrm>
            <a:off x="199049" y="150314"/>
            <a:ext cx="3689287" cy="6011233"/>
          </a:xfrm>
          <a:prstGeom prst="rect">
            <a:avLst/>
          </a:prstGeom>
        </p:spPr>
      </p:pic>
      <p:pic>
        <p:nvPicPr>
          <p:cNvPr id="3" name="Grafik 2">
            <a:extLst>
              <a:ext uri="{FF2B5EF4-FFF2-40B4-BE49-F238E27FC236}">
                <a16:creationId xmlns:a16="http://schemas.microsoft.com/office/drawing/2014/main" id="{E2C86464-0D28-0674-4864-D92813E694BF}"/>
              </a:ext>
            </a:extLst>
          </p:cNvPr>
          <p:cNvPicPr>
            <a:picLocks noChangeAspect="1"/>
          </p:cNvPicPr>
          <p:nvPr/>
        </p:nvPicPr>
        <p:blipFill>
          <a:blip r:embed="rId3"/>
          <a:stretch>
            <a:fillRect/>
          </a:stretch>
        </p:blipFill>
        <p:spPr>
          <a:xfrm>
            <a:off x="4742916" y="1135177"/>
            <a:ext cx="3945845" cy="3159183"/>
          </a:xfrm>
          <a:prstGeom prst="rect">
            <a:avLst/>
          </a:prstGeom>
        </p:spPr>
      </p:pic>
      <p:sp>
        <p:nvSpPr>
          <p:cNvPr id="8" name="Textfeld 7">
            <a:extLst>
              <a:ext uri="{FF2B5EF4-FFF2-40B4-BE49-F238E27FC236}">
                <a16:creationId xmlns:a16="http://schemas.microsoft.com/office/drawing/2014/main" id="{88D3481F-E878-82C5-906F-5AF64C47063C}"/>
              </a:ext>
            </a:extLst>
          </p:cNvPr>
          <p:cNvSpPr txBox="1"/>
          <p:nvPr/>
        </p:nvSpPr>
        <p:spPr>
          <a:xfrm>
            <a:off x="3981450" y="5520033"/>
            <a:ext cx="4963501" cy="738664"/>
          </a:xfrm>
          <a:prstGeom prst="rect">
            <a:avLst/>
          </a:prstGeom>
          <a:noFill/>
        </p:spPr>
        <p:txBody>
          <a:bodyPr wrap="square" rtlCol="0">
            <a:spAutoFit/>
          </a:bodyPr>
          <a:lstStyle/>
          <a:p>
            <a:r>
              <a:rPr lang="de-DE" sz="1400" dirty="0">
                <a:solidFill>
                  <a:srgbClr val="FFFF00"/>
                </a:solidFill>
              </a:rPr>
              <a:t>Weitere Brotbackergebnisse – in einer „Rutsche“ von 4 kg Mehl + diverse Zutaten ergeben ca.  zwölf Brote</a:t>
            </a:r>
          </a:p>
          <a:p>
            <a:r>
              <a:rPr lang="de-DE" sz="1400" dirty="0"/>
              <a:t>bei einer Hitze von ca. 250-300 °C. Garzeit etwa 1 Std.</a:t>
            </a:r>
          </a:p>
        </p:txBody>
      </p:sp>
      <p:sp>
        <p:nvSpPr>
          <p:cNvPr id="10" name="Textfeld 9">
            <a:extLst>
              <a:ext uri="{FF2B5EF4-FFF2-40B4-BE49-F238E27FC236}">
                <a16:creationId xmlns:a16="http://schemas.microsoft.com/office/drawing/2014/main" id="{9F7B18CA-552B-9B8E-C2FE-0A173737DF5D}"/>
              </a:ext>
            </a:extLst>
          </p:cNvPr>
          <p:cNvSpPr txBox="1"/>
          <p:nvPr/>
        </p:nvSpPr>
        <p:spPr>
          <a:xfrm>
            <a:off x="4803923" y="4416558"/>
            <a:ext cx="3790650" cy="523220"/>
          </a:xfrm>
          <a:prstGeom prst="rect">
            <a:avLst/>
          </a:prstGeom>
          <a:noFill/>
        </p:spPr>
        <p:txBody>
          <a:bodyPr wrap="square" rtlCol="0">
            <a:spAutoFit/>
          </a:bodyPr>
          <a:lstStyle/>
          <a:p>
            <a:pPr algn="ctr"/>
            <a:r>
              <a:rPr lang="de-DE" sz="1400" dirty="0">
                <a:solidFill>
                  <a:srgbClr val="FFFF00"/>
                </a:solidFill>
              </a:rPr>
              <a:t>Eigenbau einer „Brot-Teig-Knetmaschine“</a:t>
            </a:r>
          </a:p>
          <a:p>
            <a:pPr algn="ctr"/>
            <a:r>
              <a:rPr lang="de-DE" sz="1400" dirty="0"/>
              <a:t>Geeignet für vier kg Mehl</a:t>
            </a:r>
          </a:p>
        </p:txBody>
      </p:sp>
      <p:sp>
        <p:nvSpPr>
          <p:cNvPr id="9" name="Titel 1">
            <a:extLst>
              <a:ext uri="{FF2B5EF4-FFF2-40B4-BE49-F238E27FC236}">
                <a16:creationId xmlns:a16="http://schemas.microsoft.com/office/drawing/2014/main" id="{84373324-87D1-FDB9-F218-CE6BEC680A47}"/>
              </a:ext>
            </a:extLst>
          </p:cNvPr>
          <p:cNvSpPr txBox="1">
            <a:spLocks/>
          </p:cNvSpPr>
          <p:nvPr/>
        </p:nvSpPr>
        <p:spPr>
          <a:xfrm>
            <a:off x="4623091" y="468874"/>
            <a:ext cx="4321860" cy="60722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sz="2800" dirty="0"/>
              <a:t>Nah-versorgung-2</a:t>
            </a:r>
          </a:p>
        </p:txBody>
      </p:sp>
      <p:sp>
        <p:nvSpPr>
          <p:cNvPr id="2" name="Fußzeilenplatzhalter 1">
            <a:extLst>
              <a:ext uri="{FF2B5EF4-FFF2-40B4-BE49-F238E27FC236}">
                <a16:creationId xmlns:a16="http://schemas.microsoft.com/office/drawing/2014/main" id="{69BD6E36-6F11-AFDD-E7D9-9BB110AF9DB1}"/>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B030F2A0-5CA0-8940-B28E-8BAB564B5E8D}"/>
              </a:ext>
            </a:extLst>
          </p:cNvPr>
          <p:cNvSpPr>
            <a:spLocks noGrp="1"/>
          </p:cNvSpPr>
          <p:nvPr>
            <p:ph type="sldNum" sz="quarter" idx="12"/>
          </p:nvPr>
        </p:nvSpPr>
        <p:spPr>
          <a:xfrm>
            <a:off x="6967561" y="6258697"/>
            <a:ext cx="1977390" cy="365125"/>
          </a:xfrm>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32653047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6FFC9-CB32-556D-9B88-AEAA3541DF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F28A2A-B61E-C0F7-3A5B-A24968C67B1D}"/>
              </a:ext>
            </a:extLst>
          </p:cNvPr>
          <p:cNvSpPr>
            <a:spLocks noGrp="1"/>
          </p:cNvSpPr>
          <p:nvPr>
            <p:ph type="title"/>
          </p:nvPr>
        </p:nvSpPr>
        <p:spPr>
          <a:xfrm>
            <a:off x="4905375" y="370525"/>
            <a:ext cx="3783386" cy="607227"/>
          </a:xfrm>
        </p:spPr>
        <p:txBody>
          <a:bodyPr>
            <a:normAutofit/>
          </a:bodyPr>
          <a:lstStyle/>
          <a:p>
            <a:r>
              <a:rPr lang="de-DE" sz="2800" dirty="0"/>
              <a:t>Hinter dem Haus-1</a:t>
            </a:r>
          </a:p>
        </p:txBody>
      </p:sp>
      <p:sp>
        <p:nvSpPr>
          <p:cNvPr id="6" name="Textfeld 5">
            <a:extLst>
              <a:ext uri="{FF2B5EF4-FFF2-40B4-BE49-F238E27FC236}">
                <a16:creationId xmlns:a16="http://schemas.microsoft.com/office/drawing/2014/main" id="{29D12D0E-DBA1-35CC-6E70-9A4A66FFBF3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2" name="Grafik 11">
            <a:extLst>
              <a:ext uri="{FF2B5EF4-FFF2-40B4-BE49-F238E27FC236}">
                <a16:creationId xmlns:a16="http://schemas.microsoft.com/office/drawing/2014/main" id="{63B31771-B158-23A0-3EED-E53F87DF158A}"/>
              </a:ext>
            </a:extLst>
          </p:cNvPr>
          <p:cNvPicPr>
            <a:picLocks noChangeAspect="1"/>
          </p:cNvPicPr>
          <p:nvPr/>
        </p:nvPicPr>
        <p:blipFill>
          <a:blip r:embed="rId2"/>
          <a:stretch>
            <a:fillRect/>
          </a:stretch>
        </p:blipFill>
        <p:spPr>
          <a:xfrm>
            <a:off x="514172" y="1128046"/>
            <a:ext cx="8115655" cy="4565056"/>
          </a:xfrm>
          <a:prstGeom prst="rect">
            <a:avLst/>
          </a:prstGeom>
        </p:spPr>
      </p:pic>
      <p:sp>
        <p:nvSpPr>
          <p:cNvPr id="3" name="Textfeld 2">
            <a:extLst>
              <a:ext uri="{FF2B5EF4-FFF2-40B4-BE49-F238E27FC236}">
                <a16:creationId xmlns:a16="http://schemas.microsoft.com/office/drawing/2014/main" id="{38AEDBAF-9CA8-9B2F-F16B-6CA271E2EBBD}"/>
              </a:ext>
            </a:extLst>
          </p:cNvPr>
          <p:cNvSpPr txBox="1"/>
          <p:nvPr/>
        </p:nvSpPr>
        <p:spPr>
          <a:xfrm>
            <a:off x="1615154" y="5839808"/>
            <a:ext cx="5680709" cy="369332"/>
          </a:xfrm>
          <a:prstGeom prst="rect">
            <a:avLst/>
          </a:prstGeom>
          <a:noFill/>
        </p:spPr>
        <p:txBody>
          <a:bodyPr wrap="square" rtlCol="0">
            <a:spAutoFit/>
          </a:bodyPr>
          <a:lstStyle/>
          <a:p>
            <a:r>
              <a:rPr lang="de-DE" dirty="0">
                <a:solidFill>
                  <a:srgbClr val="FFFF00"/>
                </a:solidFill>
              </a:rPr>
              <a:t>Blick vom Lärmschutzwall auf die Garten-Anlage</a:t>
            </a:r>
          </a:p>
        </p:txBody>
      </p:sp>
      <p:sp>
        <p:nvSpPr>
          <p:cNvPr id="4" name="Fußzeilenplatzhalter 3">
            <a:extLst>
              <a:ext uri="{FF2B5EF4-FFF2-40B4-BE49-F238E27FC236}">
                <a16:creationId xmlns:a16="http://schemas.microsoft.com/office/drawing/2014/main" id="{C40A722E-99FB-83B0-D952-5F40336D0F1B}"/>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086BE10E-1D8D-70E3-E325-38DDFCAF0463}"/>
              </a:ext>
            </a:extLst>
          </p:cNvPr>
          <p:cNvSpPr>
            <a:spLocks noGrp="1"/>
          </p:cNvSpPr>
          <p:nvPr>
            <p:ph type="sldNum" sz="quarter" idx="12"/>
          </p:nvPr>
        </p:nvSpPr>
        <p:spPr>
          <a:xfrm>
            <a:off x="7021567" y="6342560"/>
            <a:ext cx="1977390" cy="365125"/>
          </a:xfrm>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40929928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0290E-332D-6009-221A-841966A080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894CDA-2563-98CB-66A7-F7D04EA0DF81}"/>
              </a:ext>
            </a:extLst>
          </p:cNvPr>
          <p:cNvSpPr>
            <a:spLocks noGrp="1"/>
          </p:cNvSpPr>
          <p:nvPr>
            <p:ph type="title"/>
          </p:nvPr>
        </p:nvSpPr>
        <p:spPr>
          <a:xfrm>
            <a:off x="2310821" y="370525"/>
            <a:ext cx="6377940" cy="607227"/>
          </a:xfrm>
        </p:spPr>
        <p:txBody>
          <a:bodyPr>
            <a:normAutofit/>
          </a:bodyPr>
          <a:lstStyle/>
          <a:p>
            <a:r>
              <a:rPr lang="de-DE" sz="2800" dirty="0"/>
              <a:t>Hinter dem Haus-2</a:t>
            </a:r>
          </a:p>
        </p:txBody>
      </p:sp>
      <p:sp>
        <p:nvSpPr>
          <p:cNvPr id="6" name="Textfeld 5">
            <a:extLst>
              <a:ext uri="{FF2B5EF4-FFF2-40B4-BE49-F238E27FC236}">
                <a16:creationId xmlns:a16="http://schemas.microsoft.com/office/drawing/2014/main" id="{743F643A-E57D-159B-F894-85E5587120B0}"/>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B83A8787-95D2-31BA-7A42-41AAB6E7E628}"/>
              </a:ext>
            </a:extLst>
          </p:cNvPr>
          <p:cNvPicPr>
            <a:picLocks noChangeAspect="1"/>
          </p:cNvPicPr>
          <p:nvPr/>
        </p:nvPicPr>
        <p:blipFill>
          <a:blip r:embed="rId2"/>
          <a:stretch>
            <a:fillRect/>
          </a:stretch>
        </p:blipFill>
        <p:spPr>
          <a:xfrm rot="16200000">
            <a:off x="-275390" y="802502"/>
            <a:ext cx="4557045" cy="3417784"/>
          </a:xfrm>
          <a:prstGeom prst="rect">
            <a:avLst/>
          </a:prstGeom>
        </p:spPr>
      </p:pic>
      <p:pic>
        <p:nvPicPr>
          <p:cNvPr id="11" name="Grafik 10">
            <a:extLst>
              <a:ext uri="{FF2B5EF4-FFF2-40B4-BE49-F238E27FC236}">
                <a16:creationId xmlns:a16="http://schemas.microsoft.com/office/drawing/2014/main" id="{B1C2B69C-EE77-16B2-F02D-6A5610E8F124}"/>
              </a:ext>
            </a:extLst>
          </p:cNvPr>
          <p:cNvPicPr>
            <a:picLocks noChangeAspect="1"/>
          </p:cNvPicPr>
          <p:nvPr/>
        </p:nvPicPr>
        <p:blipFill>
          <a:blip r:embed="rId3"/>
          <a:stretch>
            <a:fillRect/>
          </a:stretch>
        </p:blipFill>
        <p:spPr>
          <a:xfrm>
            <a:off x="3956485" y="1056484"/>
            <a:ext cx="4990713" cy="4745031"/>
          </a:xfrm>
          <a:prstGeom prst="rect">
            <a:avLst/>
          </a:prstGeom>
        </p:spPr>
      </p:pic>
      <p:sp>
        <p:nvSpPr>
          <p:cNvPr id="3" name="Textfeld 2">
            <a:extLst>
              <a:ext uri="{FF2B5EF4-FFF2-40B4-BE49-F238E27FC236}">
                <a16:creationId xmlns:a16="http://schemas.microsoft.com/office/drawing/2014/main" id="{349CE3BE-594E-7410-FFA0-F1EF0CFAB099}"/>
              </a:ext>
            </a:extLst>
          </p:cNvPr>
          <p:cNvSpPr txBox="1"/>
          <p:nvPr/>
        </p:nvSpPr>
        <p:spPr>
          <a:xfrm>
            <a:off x="43606" y="4927571"/>
            <a:ext cx="3790650" cy="523220"/>
          </a:xfrm>
          <a:prstGeom prst="rect">
            <a:avLst/>
          </a:prstGeom>
          <a:noFill/>
        </p:spPr>
        <p:txBody>
          <a:bodyPr wrap="square" rtlCol="0">
            <a:spAutoFit/>
          </a:bodyPr>
          <a:lstStyle/>
          <a:p>
            <a:pPr algn="ctr"/>
            <a:r>
              <a:rPr lang="de-DE" sz="1400" dirty="0">
                <a:solidFill>
                  <a:srgbClr val="FFFF00"/>
                </a:solidFill>
              </a:rPr>
              <a:t>Kunst-Objekt: WAS trägt die Erde?</a:t>
            </a:r>
          </a:p>
          <a:p>
            <a:pPr algn="ctr"/>
            <a:r>
              <a:rPr lang="de-DE" sz="1400" dirty="0"/>
              <a:t>Glaskugel von der BGS in Koblenz</a:t>
            </a:r>
          </a:p>
        </p:txBody>
      </p:sp>
      <p:sp>
        <p:nvSpPr>
          <p:cNvPr id="7" name="Textfeld 6">
            <a:extLst>
              <a:ext uri="{FF2B5EF4-FFF2-40B4-BE49-F238E27FC236}">
                <a16:creationId xmlns:a16="http://schemas.microsoft.com/office/drawing/2014/main" id="{42575D91-DEDE-5368-34A1-1951294BF9F6}"/>
              </a:ext>
            </a:extLst>
          </p:cNvPr>
          <p:cNvSpPr txBox="1"/>
          <p:nvPr/>
        </p:nvSpPr>
        <p:spPr>
          <a:xfrm>
            <a:off x="4758990" y="5860437"/>
            <a:ext cx="3790650" cy="523220"/>
          </a:xfrm>
          <a:prstGeom prst="rect">
            <a:avLst/>
          </a:prstGeom>
          <a:noFill/>
        </p:spPr>
        <p:txBody>
          <a:bodyPr wrap="square" rtlCol="0">
            <a:spAutoFit/>
          </a:bodyPr>
          <a:lstStyle/>
          <a:p>
            <a:pPr algn="ctr"/>
            <a:r>
              <a:rPr lang="de-DE" sz="1400" dirty="0">
                <a:solidFill>
                  <a:srgbClr val="FFFF00"/>
                </a:solidFill>
              </a:rPr>
              <a:t>Jugendstil-Gitter vor Schlafzimmerfenster</a:t>
            </a:r>
          </a:p>
          <a:p>
            <a:pPr algn="ctr"/>
            <a:r>
              <a:rPr lang="de-DE" sz="1400" dirty="0"/>
              <a:t>Stahl verzinkt von 2005</a:t>
            </a:r>
          </a:p>
        </p:txBody>
      </p:sp>
      <p:sp>
        <p:nvSpPr>
          <p:cNvPr id="4" name="Fußzeilenplatzhalter 3">
            <a:extLst>
              <a:ext uri="{FF2B5EF4-FFF2-40B4-BE49-F238E27FC236}">
                <a16:creationId xmlns:a16="http://schemas.microsoft.com/office/drawing/2014/main" id="{E6A3439F-3D40-958C-1BFC-919F8AD6E31C}"/>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D2AAB6A6-2F16-D777-8AC5-517F34DE617D}"/>
              </a:ext>
            </a:extLst>
          </p:cNvPr>
          <p:cNvSpPr>
            <a:spLocks noGrp="1"/>
          </p:cNvSpPr>
          <p:nvPr>
            <p:ph type="sldNum" sz="quarter" idx="12"/>
          </p:nvPr>
        </p:nvSpPr>
        <p:spPr>
          <a:xfrm>
            <a:off x="6969808" y="6304912"/>
            <a:ext cx="1977390" cy="365125"/>
          </a:xfrm>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16808756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EF1F-BD94-93E0-D310-A911005C34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6CEAA3-5B46-9933-D0D2-50571C001531}"/>
              </a:ext>
            </a:extLst>
          </p:cNvPr>
          <p:cNvSpPr>
            <a:spLocks noGrp="1"/>
          </p:cNvSpPr>
          <p:nvPr>
            <p:ph type="title"/>
          </p:nvPr>
        </p:nvSpPr>
        <p:spPr>
          <a:xfrm>
            <a:off x="2310821" y="370525"/>
            <a:ext cx="6377940" cy="607227"/>
          </a:xfrm>
        </p:spPr>
        <p:txBody>
          <a:bodyPr>
            <a:normAutofit/>
          </a:bodyPr>
          <a:lstStyle/>
          <a:p>
            <a:r>
              <a:rPr lang="de-DE" sz="2800" dirty="0"/>
              <a:t>Wieder-Entdeckung</a:t>
            </a:r>
          </a:p>
        </p:txBody>
      </p:sp>
      <p:sp>
        <p:nvSpPr>
          <p:cNvPr id="6" name="Textfeld 5">
            <a:extLst>
              <a:ext uri="{FF2B5EF4-FFF2-40B4-BE49-F238E27FC236}">
                <a16:creationId xmlns:a16="http://schemas.microsoft.com/office/drawing/2014/main" id="{20547339-AD33-029A-D9BE-D64153476396}"/>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87E844E6-B3E4-E282-5875-DB26FBF84006}"/>
              </a:ext>
            </a:extLst>
          </p:cNvPr>
          <p:cNvPicPr>
            <a:picLocks noChangeAspect="1"/>
          </p:cNvPicPr>
          <p:nvPr/>
        </p:nvPicPr>
        <p:blipFill>
          <a:blip r:embed="rId2"/>
          <a:stretch>
            <a:fillRect/>
          </a:stretch>
        </p:blipFill>
        <p:spPr>
          <a:xfrm>
            <a:off x="285694" y="247649"/>
            <a:ext cx="1923285" cy="3181351"/>
          </a:xfrm>
          <a:prstGeom prst="rect">
            <a:avLst/>
          </a:prstGeom>
        </p:spPr>
      </p:pic>
      <p:pic>
        <p:nvPicPr>
          <p:cNvPr id="10" name="Grafik 9">
            <a:extLst>
              <a:ext uri="{FF2B5EF4-FFF2-40B4-BE49-F238E27FC236}">
                <a16:creationId xmlns:a16="http://schemas.microsoft.com/office/drawing/2014/main" id="{33C07BE0-15B3-0579-4D0E-B25784FB5FBD}"/>
              </a:ext>
            </a:extLst>
          </p:cNvPr>
          <p:cNvPicPr>
            <a:picLocks noChangeAspect="1"/>
          </p:cNvPicPr>
          <p:nvPr/>
        </p:nvPicPr>
        <p:blipFill>
          <a:blip r:embed="rId3"/>
          <a:stretch>
            <a:fillRect/>
          </a:stretch>
        </p:blipFill>
        <p:spPr>
          <a:xfrm>
            <a:off x="4892895" y="1100628"/>
            <a:ext cx="3656745" cy="5492288"/>
          </a:xfrm>
          <a:prstGeom prst="rect">
            <a:avLst/>
          </a:prstGeom>
        </p:spPr>
      </p:pic>
      <p:sp>
        <p:nvSpPr>
          <p:cNvPr id="3" name="Textfeld 2">
            <a:extLst>
              <a:ext uri="{FF2B5EF4-FFF2-40B4-BE49-F238E27FC236}">
                <a16:creationId xmlns:a16="http://schemas.microsoft.com/office/drawing/2014/main" id="{0713BB28-25C8-FFA5-141C-1D618E876B9B}"/>
              </a:ext>
            </a:extLst>
          </p:cNvPr>
          <p:cNvSpPr txBox="1"/>
          <p:nvPr/>
        </p:nvSpPr>
        <p:spPr>
          <a:xfrm>
            <a:off x="392197" y="5902417"/>
            <a:ext cx="3837248" cy="523220"/>
          </a:xfrm>
          <a:prstGeom prst="rect">
            <a:avLst/>
          </a:prstGeom>
          <a:noFill/>
        </p:spPr>
        <p:txBody>
          <a:bodyPr wrap="square" rtlCol="0">
            <a:spAutoFit/>
          </a:bodyPr>
          <a:lstStyle/>
          <a:p>
            <a:pPr algn="r"/>
            <a:r>
              <a:rPr lang="de-DE" sz="1400" dirty="0">
                <a:solidFill>
                  <a:srgbClr val="FFFF00"/>
                </a:solidFill>
              </a:rPr>
              <a:t>Annegret beim „Klöppeln“ </a:t>
            </a:r>
          </a:p>
          <a:p>
            <a:pPr algn="r"/>
            <a:r>
              <a:rPr lang="de-DE" sz="1400" dirty="0">
                <a:solidFill>
                  <a:srgbClr val="FFFF00"/>
                </a:solidFill>
              </a:rPr>
              <a:t>eine filigrane Handwerkskunst </a:t>
            </a:r>
          </a:p>
        </p:txBody>
      </p:sp>
      <p:sp>
        <p:nvSpPr>
          <p:cNvPr id="4" name="Textfeld 3">
            <a:extLst>
              <a:ext uri="{FF2B5EF4-FFF2-40B4-BE49-F238E27FC236}">
                <a16:creationId xmlns:a16="http://schemas.microsoft.com/office/drawing/2014/main" id="{727BB0D9-DCDB-EC08-8E52-7AF2A7E37C30}"/>
              </a:ext>
            </a:extLst>
          </p:cNvPr>
          <p:cNvSpPr txBox="1"/>
          <p:nvPr/>
        </p:nvSpPr>
        <p:spPr>
          <a:xfrm>
            <a:off x="2418678" y="1004414"/>
            <a:ext cx="2229522" cy="1938992"/>
          </a:xfrm>
          <a:prstGeom prst="rect">
            <a:avLst/>
          </a:prstGeom>
          <a:solidFill>
            <a:schemeClr val="accent6">
              <a:lumMod val="75000"/>
            </a:schemeClr>
          </a:solidFill>
        </p:spPr>
        <p:txBody>
          <a:bodyPr wrap="square" rtlCol="0">
            <a:spAutoFit/>
          </a:bodyPr>
          <a:lstStyle/>
          <a:p>
            <a:pPr algn="ctr"/>
            <a:r>
              <a:rPr lang="de-DE" sz="1500" b="1" dirty="0"/>
              <a:t>Klöppeln </a:t>
            </a:r>
            <a:r>
              <a:rPr lang="de-DE" sz="1500" dirty="0"/>
              <a:t>ist eine </a:t>
            </a:r>
          </a:p>
          <a:p>
            <a:pPr algn="ctr"/>
            <a:r>
              <a:rPr lang="de-DE" sz="1500" dirty="0"/>
              <a:t>traditionelle Handarbeitstechnik </a:t>
            </a:r>
          </a:p>
          <a:p>
            <a:pPr algn="ctr"/>
            <a:r>
              <a:rPr lang="de-DE" sz="1500" dirty="0"/>
              <a:t>zur Herstellung</a:t>
            </a:r>
          </a:p>
          <a:p>
            <a:pPr algn="ctr"/>
            <a:r>
              <a:rPr lang="de-DE" sz="1500" dirty="0"/>
              <a:t> von Spitzen, Bändern und</a:t>
            </a:r>
          </a:p>
          <a:p>
            <a:pPr algn="ctr"/>
            <a:r>
              <a:rPr lang="de-DE" sz="1500" dirty="0"/>
              <a:t> filigranen textilen Mustern. </a:t>
            </a:r>
          </a:p>
        </p:txBody>
      </p:sp>
      <p:sp>
        <p:nvSpPr>
          <p:cNvPr id="8" name="Textfeld 7">
            <a:extLst>
              <a:ext uri="{FF2B5EF4-FFF2-40B4-BE49-F238E27FC236}">
                <a16:creationId xmlns:a16="http://schemas.microsoft.com/office/drawing/2014/main" id="{82715D74-6067-5532-4693-AF33E9E55667}"/>
              </a:ext>
            </a:extLst>
          </p:cNvPr>
          <p:cNvSpPr txBox="1"/>
          <p:nvPr/>
        </p:nvSpPr>
        <p:spPr>
          <a:xfrm>
            <a:off x="4952313" y="6075138"/>
            <a:ext cx="3732137" cy="369332"/>
          </a:xfrm>
          <a:prstGeom prst="rect">
            <a:avLst/>
          </a:prstGeom>
          <a:noFill/>
        </p:spPr>
        <p:txBody>
          <a:bodyPr wrap="square">
            <a:spAutoFit/>
          </a:bodyPr>
          <a:lstStyle/>
          <a:p>
            <a:r>
              <a:rPr lang="de-DE" sz="1800" dirty="0"/>
              <a:t>Annegret 1982 bei der „Arbeit“ </a:t>
            </a:r>
          </a:p>
        </p:txBody>
      </p:sp>
      <p:pic>
        <p:nvPicPr>
          <p:cNvPr id="12" name="Grafik 11">
            <a:extLst>
              <a:ext uri="{FF2B5EF4-FFF2-40B4-BE49-F238E27FC236}">
                <a16:creationId xmlns:a16="http://schemas.microsoft.com/office/drawing/2014/main" id="{B31B7A1E-0663-DFB3-460D-C839AB8BF797}"/>
              </a:ext>
            </a:extLst>
          </p:cNvPr>
          <p:cNvPicPr>
            <a:picLocks noChangeAspect="1"/>
          </p:cNvPicPr>
          <p:nvPr/>
        </p:nvPicPr>
        <p:blipFill>
          <a:blip r:embed="rId4"/>
          <a:stretch>
            <a:fillRect/>
          </a:stretch>
        </p:blipFill>
        <p:spPr>
          <a:xfrm>
            <a:off x="671572" y="3197218"/>
            <a:ext cx="3459375" cy="2705199"/>
          </a:xfrm>
          <a:prstGeom prst="rect">
            <a:avLst/>
          </a:prstGeom>
        </p:spPr>
      </p:pic>
      <p:sp>
        <p:nvSpPr>
          <p:cNvPr id="5" name="Fußzeilenplatzhalter 4">
            <a:extLst>
              <a:ext uri="{FF2B5EF4-FFF2-40B4-BE49-F238E27FC236}">
                <a16:creationId xmlns:a16="http://schemas.microsoft.com/office/drawing/2014/main" id="{F225ACAA-5777-2167-1C31-18CAB1E8CC9A}"/>
              </a:ext>
            </a:extLst>
          </p:cNvPr>
          <p:cNvSpPr>
            <a:spLocks noGrp="1"/>
          </p:cNvSpPr>
          <p:nvPr>
            <p:ph type="ftr" sz="quarter" idx="11"/>
          </p:nvPr>
        </p:nvSpPr>
        <p:spPr/>
        <p:txBody>
          <a:bodyPr/>
          <a:lstStyle/>
          <a:p>
            <a:r>
              <a:rPr lang="en-US"/>
              <a:t>H.-P. F. –Xanten, 2026</a:t>
            </a:r>
            <a:endParaRPr lang="en-US" dirty="0"/>
          </a:p>
        </p:txBody>
      </p:sp>
      <p:sp>
        <p:nvSpPr>
          <p:cNvPr id="13" name="Foliennummernplatzhalter 12">
            <a:extLst>
              <a:ext uri="{FF2B5EF4-FFF2-40B4-BE49-F238E27FC236}">
                <a16:creationId xmlns:a16="http://schemas.microsoft.com/office/drawing/2014/main" id="{10DC4BAF-ECD1-AEB6-D6D5-A9C7BD567B49}"/>
              </a:ext>
            </a:extLst>
          </p:cNvPr>
          <p:cNvSpPr>
            <a:spLocks noGrp="1"/>
          </p:cNvSpPr>
          <p:nvPr>
            <p:ph type="sldNum" sz="quarter" idx="12"/>
          </p:nvPr>
        </p:nvSpPr>
        <p:spPr>
          <a:xfrm>
            <a:off x="6938520" y="6363764"/>
            <a:ext cx="1977390" cy="365125"/>
          </a:xfrm>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32385629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CB3D-D5F2-3C35-DE65-33B5BDCA5C0E}"/>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9E2723AB-86C9-02C5-CB48-EEFEA8A26D2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730ACBF8-C2B7-DF06-D5CD-900E48EB446C}"/>
              </a:ext>
            </a:extLst>
          </p:cNvPr>
          <p:cNvPicPr>
            <a:picLocks noChangeAspect="1"/>
          </p:cNvPicPr>
          <p:nvPr/>
        </p:nvPicPr>
        <p:blipFill>
          <a:blip r:embed="rId2"/>
          <a:stretch>
            <a:fillRect/>
          </a:stretch>
        </p:blipFill>
        <p:spPr>
          <a:xfrm>
            <a:off x="195307" y="137029"/>
            <a:ext cx="4163048" cy="6163262"/>
          </a:xfrm>
          <a:prstGeom prst="rect">
            <a:avLst/>
          </a:prstGeom>
        </p:spPr>
      </p:pic>
      <p:sp>
        <p:nvSpPr>
          <p:cNvPr id="9" name="Textfeld 8">
            <a:extLst>
              <a:ext uri="{FF2B5EF4-FFF2-40B4-BE49-F238E27FC236}">
                <a16:creationId xmlns:a16="http://schemas.microsoft.com/office/drawing/2014/main" id="{6CAF5E60-60CE-6037-E088-7E125965D3CE}"/>
              </a:ext>
            </a:extLst>
          </p:cNvPr>
          <p:cNvSpPr txBox="1"/>
          <p:nvPr/>
        </p:nvSpPr>
        <p:spPr>
          <a:xfrm>
            <a:off x="4427969" y="1443841"/>
            <a:ext cx="4520724" cy="3970318"/>
          </a:xfrm>
          <a:prstGeom prst="rect">
            <a:avLst/>
          </a:prstGeom>
          <a:noFill/>
        </p:spPr>
        <p:txBody>
          <a:bodyPr wrap="square" rtlCol="0">
            <a:spAutoFit/>
          </a:bodyPr>
          <a:lstStyle/>
          <a:p>
            <a:r>
              <a:rPr lang="de-DE" b="1" dirty="0">
                <a:solidFill>
                  <a:srgbClr val="FFFF00"/>
                </a:solidFill>
              </a:rPr>
              <a:t>Projekte-Fertigung in BOT-Welheim:</a:t>
            </a:r>
          </a:p>
          <a:p>
            <a:endParaRPr lang="de-DE" b="1" dirty="0"/>
          </a:p>
          <a:p>
            <a:r>
              <a:rPr lang="de-DE" dirty="0"/>
              <a:t> . Griechische Amphore</a:t>
            </a:r>
          </a:p>
          <a:p>
            <a:endParaRPr lang="de-DE" dirty="0"/>
          </a:p>
          <a:p>
            <a:r>
              <a:rPr lang="de-DE" dirty="0"/>
              <a:t> . Große CU-Vase (Ausstellungsstück)</a:t>
            </a:r>
          </a:p>
          <a:p>
            <a:endParaRPr lang="de-DE" dirty="0"/>
          </a:p>
          <a:p>
            <a:r>
              <a:rPr lang="de-DE" dirty="0"/>
              <a:t> . Kerzenständer aus Cu/Ms</a:t>
            </a:r>
          </a:p>
          <a:p>
            <a:endParaRPr lang="de-DE" dirty="0"/>
          </a:p>
          <a:p>
            <a:r>
              <a:rPr lang="de-DE" dirty="0"/>
              <a:t> . Schatztruhe mit Halbedelsteinen</a:t>
            </a:r>
          </a:p>
          <a:p>
            <a:endParaRPr lang="de-DE" dirty="0"/>
          </a:p>
          <a:p>
            <a:r>
              <a:rPr lang="de-DE" dirty="0"/>
              <a:t> . INKA-Kultur: Grabplatte (Cu), Maske,   Inka-Krieger aus Zink (gegossen)</a:t>
            </a:r>
          </a:p>
          <a:p>
            <a:endParaRPr lang="de-DE" dirty="0"/>
          </a:p>
          <a:p>
            <a:r>
              <a:rPr lang="de-DE" dirty="0"/>
              <a:t> . kleine Dosen</a:t>
            </a:r>
          </a:p>
        </p:txBody>
      </p:sp>
      <p:sp>
        <p:nvSpPr>
          <p:cNvPr id="3" name="Textfeld 2">
            <a:extLst>
              <a:ext uri="{FF2B5EF4-FFF2-40B4-BE49-F238E27FC236}">
                <a16:creationId xmlns:a16="http://schemas.microsoft.com/office/drawing/2014/main" id="{94F0C737-F08B-B4AB-C8FD-C2963834CF50}"/>
              </a:ext>
            </a:extLst>
          </p:cNvPr>
          <p:cNvSpPr txBox="1"/>
          <p:nvPr/>
        </p:nvSpPr>
        <p:spPr>
          <a:xfrm>
            <a:off x="4427969" y="5999799"/>
            <a:ext cx="2706256" cy="369332"/>
          </a:xfrm>
          <a:prstGeom prst="rect">
            <a:avLst/>
          </a:prstGeom>
          <a:noFill/>
        </p:spPr>
        <p:txBody>
          <a:bodyPr wrap="square" rtlCol="0">
            <a:spAutoFit/>
          </a:bodyPr>
          <a:lstStyle/>
          <a:p>
            <a:r>
              <a:rPr lang="de-DE" dirty="0"/>
              <a:t>… bis 1981 angefertigt</a:t>
            </a:r>
          </a:p>
        </p:txBody>
      </p:sp>
      <p:sp>
        <p:nvSpPr>
          <p:cNvPr id="2" name="Titel 1">
            <a:extLst>
              <a:ext uri="{FF2B5EF4-FFF2-40B4-BE49-F238E27FC236}">
                <a16:creationId xmlns:a16="http://schemas.microsoft.com/office/drawing/2014/main" id="{1619356C-847B-53AC-B3E2-685CFCA08EEF}"/>
              </a:ext>
            </a:extLst>
          </p:cNvPr>
          <p:cNvSpPr>
            <a:spLocks noGrp="1"/>
          </p:cNvSpPr>
          <p:nvPr>
            <p:ph type="title"/>
          </p:nvPr>
        </p:nvSpPr>
        <p:spPr>
          <a:xfrm>
            <a:off x="4264190" y="404839"/>
            <a:ext cx="4848281" cy="607227"/>
          </a:xfrm>
        </p:spPr>
        <p:txBody>
          <a:bodyPr>
            <a:normAutofit fontScale="90000"/>
          </a:bodyPr>
          <a:lstStyle/>
          <a:p>
            <a:r>
              <a:rPr lang="de-DE" sz="2800" dirty="0"/>
              <a:t>Kunstfertigkeit mit Kupfer-1</a:t>
            </a:r>
          </a:p>
        </p:txBody>
      </p:sp>
      <p:sp>
        <p:nvSpPr>
          <p:cNvPr id="4" name="Fußzeilenplatzhalter 3">
            <a:extLst>
              <a:ext uri="{FF2B5EF4-FFF2-40B4-BE49-F238E27FC236}">
                <a16:creationId xmlns:a16="http://schemas.microsoft.com/office/drawing/2014/main" id="{0EAA0A16-3562-0C93-E543-ECC45CF056FA}"/>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AAC8C72C-DCFC-7ACA-169C-4D77A3800BBA}"/>
              </a:ext>
            </a:extLst>
          </p:cNvPr>
          <p:cNvSpPr>
            <a:spLocks noGrp="1"/>
          </p:cNvSpPr>
          <p:nvPr>
            <p:ph type="sldNum" sz="quarter" idx="12"/>
          </p:nvPr>
        </p:nvSpPr>
        <p:spPr>
          <a:xfrm>
            <a:off x="6971303" y="6369131"/>
            <a:ext cx="1977390" cy="365125"/>
          </a:xfrm>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40262629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3D8C-3800-B3C6-D49E-EACF4B3763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29EE21-AC7B-D03A-F80C-3109DFC399A0}"/>
              </a:ext>
            </a:extLst>
          </p:cNvPr>
          <p:cNvSpPr>
            <a:spLocks noGrp="1"/>
          </p:cNvSpPr>
          <p:nvPr>
            <p:ph type="title"/>
          </p:nvPr>
        </p:nvSpPr>
        <p:spPr>
          <a:xfrm>
            <a:off x="5514974" y="404839"/>
            <a:ext cx="3343331" cy="607227"/>
          </a:xfrm>
        </p:spPr>
        <p:txBody>
          <a:bodyPr>
            <a:normAutofit fontScale="90000"/>
          </a:bodyPr>
          <a:lstStyle/>
          <a:p>
            <a:r>
              <a:rPr lang="de-DE" sz="2800" dirty="0"/>
              <a:t>Kunst mit Kupfer-2</a:t>
            </a:r>
          </a:p>
        </p:txBody>
      </p:sp>
      <p:sp>
        <p:nvSpPr>
          <p:cNvPr id="6" name="Textfeld 5">
            <a:extLst>
              <a:ext uri="{FF2B5EF4-FFF2-40B4-BE49-F238E27FC236}">
                <a16:creationId xmlns:a16="http://schemas.microsoft.com/office/drawing/2014/main" id="{956534BC-049C-55C1-C5F3-2D114D41EE22}"/>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4" name="Textfeld 3">
            <a:extLst>
              <a:ext uri="{FF2B5EF4-FFF2-40B4-BE49-F238E27FC236}">
                <a16:creationId xmlns:a16="http://schemas.microsoft.com/office/drawing/2014/main" id="{131F59B0-A4C9-C34C-F677-EC6CF5A80E45}"/>
              </a:ext>
            </a:extLst>
          </p:cNvPr>
          <p:cNvSpPr txBox="1"/>
          <p:nvPr/>
        </p:nvSpPr>
        <p:spPr>
          <a:xfrm>
            <a:off x="4572000" y="5026075"/>
            <a:ext cx="3019425" cy="707886"/>
          </a:xfrm>
          <a:prstGeom prst="rect">
            <a:avLst/>
          </a:prstGeom>
          <a:noFill/>
        </p:spPr>
        <p:txBody>
          <a:bodyPr wrap="square" rtlCol="0">
            <a:spAutoFit/>
          </a:bodyPr>
          <a:lstStyle/>
          <a:p>
            <a:r>
              <a:rPr lang="de-DE" sz="2400" b="1" dirty="0"/>
              <a:t>„Bodenvase“</a:t>
            </a:r>
          </a:p>
          <a:p>
            <a:r>
              <a:rPr lang="de-DE" sz="1600" dirty="0"/>
              <a:t>Kupfer-Treibarbeit in Bottrop</a:t>
            </a:r>
            <a:endParaRPr lang="de-DE" sz="2400" dirty="0"/>
          </a:p>
        </p:txBody>
      </p:sp>
      <p:sp>
        <p:nvSpPr>
          <p:cNvPr id="8" name="Textfeld 7">
            <a:extLst>
              <a:ext uri="{FF2B5EF4-FFF2-40B4-BE49-F238E27FC236}">
                <a16:creationId xmlns:a16="http://schemas.microsoft.com/office/drawing/2014/main" id="{B9B5DCAF-E888-1267-EC7E-C79651035AC2}"/>
              </a:ext>
            </a:extLst>
          </p:cNvPr>
          <p:cNvSpPr txBox="1"/>
          <p:nvPr/>
        </p:nvSpPr>
        <p:spPr>
          <a:xfrm>
            <a:off x="4509518" y="5819962"/>
            <a:ext cx="4076755" cy="800219"/>
          </a:xfrm>
          <a:prstGeom prst="rect">
            <a:avLst/>
          </a:prstGeom>
          <a:noFill/>
        </p:spPr>
        <p:txBody>
          <a:bodyPr wrap="square" rtlCol="0">
            <a:spAutoFit/>
          </a:bodyPr>
          <a:lstStyle/>
          <a:p>
            <a:pPr algn="ctr"/>
            <a:r>
              <a:rPr lang="de-DE" sz="1600" dirty="0">
                <a:solidFill>
                  <a:srgbClr val="FFFF00"/>
                </a:solidFill>
              </a:rPr>
              <a:t>Präsentation bei der Jahresausstellung </a:t>
            </a:r>
            <a:r>
              <a:rPr lang="de-DE" sz="1600" b="1" dirty="0">
                <a:solidFill>
                  <a:srgbClr val="FFFF00"/>
                </a:solidFill>
              </a:rPr>
              <a:t>Bottroper Künstler ´77</a:t>
            </a:r>
          </a:p>
          <a:p>
            <a:pPr algn="ctr"/>
            <a:r>
              <a:rPr lang="de-DE" sz="1400" dirty="0">
                <a:solidFill>
                  <a:srgbClr val="FFFF00"/>
                </a:solidFill>
              </a:rPr>
              <a:t> vom 18.12.1977 bis 29.01.1978</a:t>
            </a:r>
          </a:p>
        </p:txBody>
      </p:sp>
      <p:pic>
        <p:nvPicPr>
          <p:cNvPr id="11" name="Grafik 10">
            <a:extLst>
              <a:ext uri="{FF2B5EF4-FFF2-40B4-BE49-F238E27FC236}">
                <a16:creationId xmlns:a16="http://schemas.microsoft.com/office/drawing/2014/main" id="{7C32A58E-E535-F000-7429-824D3B4BC92D}"/>
              </a:ext>
            </a:extLst>
          </p:cNvPr>
          <p:cNvPicPr>
            <a:picLocks noChangeAspect="1"/>
          </p:cNvPicPr>
          <p:nvPr/>
        </p:nvPicPr>
        <p:blipFill>
          <a:blip r:embed="rId2"/>
          <a:stretch>
            <a:fillRect/>
          </a:stretch>
        </p:blipFill>
        <p:spPr>
          <a:xfrm>
            <a:off x="199969" y="183611"/>
            <a:ext cx="4222603" cy="5900686"/>
          </a:xfrm>
          <a:prstGeom prst="rect">
            <a:avLst/>
          </a:prstGeom>
        </p:spPr>
      </p:pic>
      <p:pic>
        <p:nvPicPr>
          <p:cNvPr id="13" name="Grafik 12">
            <a:extLst>
              <a:ext uri="{FF2B5EF4-FFF2-40B4-BE49-F238E27FC236}">
                <a16:creationId xmlns:a16="http://schemas.microsoft.com/office/drawing/2014/main" id="{5917C2E8-AD25-D4C1-AD3B-780A9DCF9465}"/>
              </a:ext>
            </a:extLst>
          </p:cNvPr>
          <p:cNvPicPr>
            <a:picLocks noChangeAspect="1"/>
          </p:cNvPicPr>
          <p:nvPr/>
        </p:nvPicPr>
        <p:blipFill>
          <a:blip r:embed="rId3"/>
          <a:stretch>
            <a:fillRect/>
          </a:stretch>
        </p:blipFill>
        <p:spPr>
          <a:xfrm>
            <a:off x="5343525" y="1098067"/>
            <a:ext cx="2581273" cy="3861746"/>
          </a:xfrm>
          <a:prstGeom prst="rect">
            <a:avLst/>
          </a:prstGeom>
        </p:spPr>
      </p:pic>
      <p:sp>
        <p:nvSpPr>
          <p:cNvPr id="3" name="Fußzeilenplatzhalter 2">
            <a:extLst>
              <a:ext uri="{FF2B5EF4-FFF2-40B4-BE49-F238E27FC236}">
                <a16:creationId xmlns:a16="http://schemas.microsoft.com/office/drawing/2014/main" id="{B8F0CDD5-E7D1-D327-E438-B8DE479BFA1E}"/>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2CF759F3-9EB1-555C-9B16-9E06ACA467CD}"/>
              </a:ext>
            </a:extLst>
          </p:cNvPr>
          <p:cNvSpPr>
            <a:spLocks noGrp="1"/>
          </p:cNvSpPr>
          <p:nvPr>
            <p:ph type="sldNum" sz="quarter" idx="12"/>
          </p:nvPr>
        </p:nvSpPr>
        <p:spPr>
          <a:xfrm>
            <a:off x="7045215" y="6341057"/>
            <a:ext cx="1977390" cy="365125"/>
          </a:xfrm>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5664014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80B06-76EB-4F63-9D61-56AEAA26F6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129C17-1DCA-B3EE-F979-A45A950106CE}"/>
              </a:ext>
            </a:extLst>
          </p:cNvPr>
          <p:cNvSpPr>
            <a:spLocks noGrp="1"/>
          </p:cNvSpPr>
          <p:nvPr>
            <p:ph type="title"/>
          </p:nvPr>
        </p:nvSpPr>
        <p:spPr>
          <a:xfrm>
            <a:off x="5514974" y="404839"/>
            <a:ext cx="3343331" cy="607227"/>
          </a:xfrm>
        </p:spPr>
        <p:txBody>
          <a:bodyPr>
            <a:normAutofit fontScale="90000"/>
          </a:bodyPr>
          <a:lstStyle/>
          <a:p>
            <a:r>
              <a:rPr lang="de-DE" sz="2800" dirty="0"/>
              <a:t>Kunst mit Kupfer-3</a:t>
            </a:r>
          </a:p>
        </p:txBody>
      </p:sp>
      <p:sp>
        <p:nvSpPr>
          <p:cNvPr id="6" name="Textfeld 5">
            <a:extLst>
              <a:ext uri="{FF2B5EF4-FFF2-40B4-BE49-F238E27FC236}">
                <a16:creationId xmlns:a16="http://schemas.microsoft.com/office/drawing/2014/main" id="{DBF3BD95-12CE-ECE0-562D-B3AF5682107B}"/>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5" name="Grafik 4">
            <a:extLst>
              <a:ext uri="{FF2B5EF4-FFF2-40B4-BE49-F238E27FC236}">
                <a16:creationId xmlns:a16="http://schemas.microsoft.com/office/drawing/2014/main" id="{744F2B29-DC37-7F6E-5FEE-2CDCE906504F}"/>
              </a:ext>
            </a:extLst>
          </p:cNvPr>
          <p:cNvPicPr>
            <a:picLocks noChangeAspect="1"/>
          </p:cNvPicPr>
          <p:nvPr/>
        </p:nvPicPr>
        <p:blipFill>
          <a:blip r:embed="rId2"/>
          <a:stretch>
            <a:fillRect/>
          </a:stretch>
        </p:blipFill>
        <p:spPr>
          <a:xfrm>
            <a:off x="1076325" y="1012066"/>
            <a:ext cx="7219950" cy="4037543"/>
          </a:xfrm>
          <a:prstGeom prst="rect">
            <a:avLst/>
          </a:prstGeom>
        </p:spPr>
      </p:pic>
      <p:sp>
        <p:nvSpPr>
          <p:cNvPr id="4" name="Textfeld 3">
            <a:extLst>
              <a:ext uri="{FF2B5EF4-FFF2-40B4-BE49-F238E27FC236}">
                <a16:creationId xmlns:a16="http://schemas.microsoft.com/office/drawing/2014/main" id="{2D13F642-28C5-06EB-F8E0-D1135B2766DD}"/>
              </a:ext>
            </a:extLst>
          </p:cNvPr>
          <p:cNvSpPr txBox="1"/>
          <p:nvPr/>
        </p:nvSpPr>
        <p:spPr>
          <a:xfrm>
            <a:off x="3101339" y="4481585"/>
            <a:ext cx="3747135" cy="461665"/>
          </a:xfrm>
          <a:prstGeom prst="rect">
            <a:avLst/>
          </a:prstGeom>
          <a:noFill/>
        </p:spPr>
        <p:txBody>
          <a:bodyPr wrap="square" rtlCol="0">
            <a:spAutoFit/>
          </a:bodyPr>
          <a:lstStyle/>
          <a:p>
            <a:r>
              <a:rPr lang="de-DE" sz="2400" dirty="0"/>
              <a:t>„Insel in ewiger Nacht“</a:t>
            </a:r>
          </a:p>
        </p:txBody>
      </p:sp>
      <p:sp>
        <p:nvSpPr>
          <p:cNvPr id="8" name="Textfeld 7">
            <a:extLst>
              <a:ext uri="{FF2B5EF4-FFF2-40B4-BE49-F238E27FC236}">
                <a16:creationId xmlns:a16="http://schemas.microsoft.com/office/drawing/2014/main" id="{DBE60A94-5A4C-FE53-26BC-DB3348C99969}"/>
              </a:ext>
            </a:extLst>
          </p:cNvPr>
          <p:cNvSpPr txBox="1"/>
          <p:nvPr/>
        </p:nvSpPr>
        <p:spPr>
          <a:xfrm>
            <a:off x="1571625" y="5179507"/>
            <a:ext cx="6419850" cy="553998"/>
          </a:xfrm>
          <a:prstGeom prst="rect">
            <a:avLst/>
          </a:prstGeom>
          <a:noFill/>
        </p:spPr>
        <p:txBody>
          <a:bodyPr wrap="square" rtlCol="0">
            <a:spAutoFit/>
          </a:bodyPr>
          <a:lstStyle/>
          <a:p>
            <a:pPr algn="ctr"/>
            <a:r>
              <a:rPr lang="de-DE" sz="1600" dirty="0">
                <a:solidFill>
                  <a:srgbClr val="FFFF00"/>
                </a:solidFill>
              </a:rPr>
              <a:t>Präsentation bei der Jahresausstellung </a:t>
            </a:r>
            <a:r>
              <a:rPr lang="de-DE" sz="1600" b="1" dirty="0">
                <a:solidFill>
                  <a:srgbClr val="FFFF00"/>
                </a:solidFill>
              </a:rPr>
              <a:t>Bottroper Künstler ´78</a:t>
            </a:r>
            <a:endParaRPr lang="de-DE" sz="1600" dirty="0">
              <a:solidFill>
                <a:srgbClr val="FFFF00"/>
              </a:solidFill>
            </a:endParaRPr>
          </a:p>
          <a:p>
            <a:pPr algn="ctr"/>
            <a:r>
              <a:rPr lang="de-DE" sz="1400" dirty="0">
                <a:solidFill>
                  <a:srgbClr val="FFFF00"/>
                </a:solidFill>
              </a:rPr>
              <a:t> vom 17.12.1978 bis 21.01.1979</a:t>
            </a:r>
          </a:p>
        </p:txBody>
      </p:sp>
      <p:sp>
        <p:nvSpPr>
          <p:cNvPr id="9" name="Textfeld 8">
            <a:extLst>
              <a:ext uri="{FF2B5EF4-FFF2-40B4-BE49-F238E27FC236}">
                <a16:creationId xmlns:a16="http://schemas.microsoft.com/office/drawing/2014/main" id="{C1850BC9-FC71-B3FE-2D25-0164D5024CDB}"/>
              </a:ext>
            </a:extLst>
          </p:cNvPr>
          <p:cNvSpPr txBox="1"/>
          <p:nvPr/>
        </p:nvSpPr>
        <p:spPr>
          <a:xfrm>
            <a:off x="2324099" y="5943600"/>
            <a:ext cx="5591175" cy="369332"/>
          </a:xfrm>
          <a:prstGeom prst="rect">
            <a:avLst/>
          </a:prstGeom>
          <a:noFill/>
        </p:spPr>
        <p:txBody>
          <a:bodyPr wrap="square" rtlCol="0">
            <a:spAutoFit/>
          </a:bodyPr>
          <a:lstStyle/>
          <a:p>
            <a:r>
              <a:rPr lang="de-DE" dirty="0"/>
              <a:t>Kupfer-Bild  auf massivem Eichenholz-Rahmen</a:t>
            </a:r>
          </a:p>
        </p:txBody>
      </p:sp>
      <p:sp>
        <p:nvSpPr>
          <p:cNvPr id="3" name="Fußzeilenplatzhalter 2">
            <a:extLst>
              <a:ext uri="{FF2B5EF4-FFF2-40B4-BE49-F238E27FC236}">
                <a16:creationId xmlns:a16="http://schemas.microsoft.com/office/drawing/2014/main" id="{EAA64AFF-4FB0-383B-1237-E6799EF752AD}"/>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F8081B3A-6017-CBA3-76EC-4C29DF8C8BAC}"/>
              </a:ext>
            </a:extLst>
          </p:cNvPr>
          <p:cNvSpPr>
            <a:spLocks noGrp="1"/>
          </p:cNvSpPr>
          <p:nvPr>
            <p:ph type="sldNum" sz="quarter" idx="12"/>
          </p:nvPr>
        </p:nvSpPr>
        <p:spPr>
          <a:xfrm>
            <a:off x="7002780" y="6340464"/>
            <a:ext cx="1977390" cy="365125"/>
          </a:xfrm>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37506098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6BBDB-2030-BFFE-A884-77D77630BC83}"/>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0A9E739D-8BD2-7126-93EB-00C0C462FCE6}"/>
              </a:ext>
            </a:extLst>
          </p:cNvPr>
          <p:cNvPicPr>
            <a:picLocks noChangeAspect="1"/>
          </p:cNvPicPr>
          <p:nvPr/>
        </p:nvPicPr>
        <p:blipFill>
          <a:blip r:embed="rId2"/>
          <a:stretch>
            <a:fillRect/>
          </a:stretch>
        </p:blipFill>
        <p:spPr>
          <a:xfrm>
            <a:off x="135762" y="137029"/>
            <a:ext cx="5217288" cy="3478192"/>
          </a:xfrm>
          <a:prstGeom prst="rect">
            <a:avLst/>
          </a:prstGeom>
        </p:spPr>
      </p:pic>
      <p:sp>
        <p:nvSpPr>
          <p:cNvPr id="2" name="Titel 1">
            <a:extLst>
              <a:ext uri="{FF2B5EF4-FFF2-40B4-BE49-F238E27FC236}">
                <a16:creationId xmlns:a16="http://schemas.microsoft.com/office/drawing/2014/main" id="{C0A128DB-C29F-8F29-5133-F70616B277A8}"/>
              </a:ext>
            </a:extLst>
          </p:cNvPr>
          <p:cNvSpPr>
            <a:spLocks noGrp="1"/>
          </p:cNvSpPr>
          <p:nvPr>
            <p:ph type="title"/>
          </p:nvPr>
        </p:nvSpPr>
        <p:spPr>
          <a:xfrm>
            <a:off x="3965249" y="437503"/>
            <a:ext cx="4979886" cy="607227"/>
          </a:xfrm>
        </p:spPr>
        <p:txBody>
          <a:bodyPr>
            <a:normAutofit fontScale="90000"/>
          </a:bodyPr>
          <a:lstStyle/>
          <a:p>
            <a:r>
              <a:rPr lang="de-DE" sz="2800" dirty="0"/>
              <a:t>Faszination: Inka-Kultur-1</a:t>
            </a:r>
          </a:p>
        </p:txBody>
      </p:sp>
      <p:sp>
        <p:nvSpPr>
          <p:cNvPr id="6" name="Textfeld 5">
            <a:extLst>
              <a:ext uri="{FF2B5EF4-FFF2-40B4-BE49-F238E27FC236}">
                <a16:creationId xmlns:a16="http://schemas.microsoft.com/office/drawing/2014/main" id="{8F10A9BE-7E96-DA69-F63D-AB22ED51FEAF}"/>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73C08C13-06D3-B8D1-1578-96E1F2E96FD6}"/>
              </a:ext>
            </a:extLst>
          </p:cNvPr>
          <p:cNvPicPr>
            <a:picLocks noChangeAspect="1"/>
          </p:cNvPicPr>
          <p:nvPr/>
        </p:nvPicPr>
        <p:blipFill>
          <a:blip r:embed="rId3"/>
          <a:stretch>
            <a:fillRect/>
          </a:stretch>
        </p:blipFill>
        <p:spPr>
          <a:xfrm>
            <a:off x="5499791" y="1718936"/>
            <a:ext cx="3508447" cy="3895725"/>
          </a:xfrm>
          <a:prstGeom prst="rect">
            <a:avLst/>
          </a:prstGeom>
        </p:spPr>
      </p:pic>
      <p:sp>
        <p:nvSpPr>
          <p:cNvPr id="3" name="Textfeld 2">
            <a:extLst>
              <a:ext uri="{FF2B5EF4-FFF2-40B4-BE49-F238E27FC236}">
                <a16:creationId xmlns:a16="http://schemas.microsoft.com/office/drawing/2014/main" id="{45E9DB1B-A538-00CA-95DB-E4299F098980}"/>
              </a:ext>
            </a:extLst>
          </p:cNvPr>
          <p:cNvSpPr txBox="1"/>
          <p:nvPr/>
        </p:nvSpPr>
        <p:spPr>
          <a:xfrm>
            <a:off x="285693" y="4050707"/>
            <a:ext cx="5149431" cy="1969770"/>
          </a:xfrm>
          <a:prstGeom prst="rect">
            <a:avLst/>
          </a:prstGeom>
          <a:noFill/>
        </p:spPr>
        <p:txBody>
          <a:bodyPr wrap="square" rtlCol="0">
            <a:spAutoFit/>
          </a:bodyPr>
          <a:lstStyle/>
          <a:p>
            <a:r>
              <a:rPr lang="de-DE" sz="1600" b="1" dirty="0">
                <a:solidFill>
                  <a:srgbClr val="FFFF00"/>
                </a:solidFill>
              </a:rPr>
              <a:t>Geheimnis-trächtige INKA-Kultur</a:t>
            </a:r>
          </a:p>
          <a:p>
            <a:r>
              <a:rPr lang="de-DE" sz="1600" dirty="0">
                <a:solidFill>
                  <a:srgbClr val="FFFF00"/>
                </a:solidFill>
              </a:rPr>
              <a:t>Original Foto aus der Pyramide in Palenque, Mexiko (etwa 14. Jh. </a:t>
            </a:r>
            <a:r>
              <a:rPr lang="de-DE" sz="1600" i="1" dirty="0">
                <a:solidFill>
                  <a:srgbClr val="FFFF00"/>
                </a:solidFill>
              </a:rPr>
              <a:t>Deutung unklar</a:t>
            </a:r>
            <a:r>
              <a:rPr lang="de-DE" sz="1600" dirty="0">
                <a:solidFill>
                  <a:srgbClr val="FFFF00"/>
                </a:solidFill>
              </a:rPr>
              <a:t>)</a:t>
            </a:r>
          </a:p>
          <a:p>
            <a:endParaRPr lang="de-DE" dirty="0">
              <a:solidFill>
                <a:srgbClr val="FFFF00"/>
              </a:solidFill>
            </a:endParaRPr>
          </a:p>
          <a:p>
            <a:r>
              <a:rPr lang="de-DE" sz="1400" b="1" dirty="0"/>
              <a:t>Seit 1970 </a:t>
            </a:r>
            <a:r>
              <a:rPr lang="de-DE" sz="1400" dirty="0"/>
              <a:t>thematisiert von Erich von Däniken:</a:t>
            </a:r>
          </a:p>
          <a:p>
            <a:r>
              <a:rPr lang="de-DE" sz="1400" dirty="0"/>
              <a:t>Schlussfolgerungen sind </a:t>
            </a:r>
            <a:r>
              <a:rPr lang="de-DE" sz="1400" u="sng" dirty="0"/>
              <a:t>nicht</a:t>
            </a:r>
            <a:r>
              <a:rPr lang="de-DE" sz="1400" dirty="0"/>
              <a:t> abwegig, da es sich um eine “technische“ Darstellung handelt, von der die Inkas seinerzeit keinen Zugang hatten!</a:t>
            </a:r>
            <a:endParaRPr lang="de-DE" dirty="0"/>
          </a:p>
        </p:txBody>
      </p:sp>
      <p:sp>
        <p:nvSpPr>
          <p:cNvPr id="4" name="Textfeld 3">
            <a:extLst>
              <a:ext uri="{FF2B5EF4-FFF2-40B4-BE49-F238E27FC236}">
                <a16:creationId xmlns:a16="http://schemas.microsoft.com/office/drawing/2014/main" id="{06124FB5-340D-9718-EF91-A9AE2A967823}"/>
              </a:ext>
            </a:extLst>
          </p:cNvPr>
          <p:cNvSpPr txBox="1"/>
          <p:nvPr/>
        </p:nvSpPr>
        <p:spPr>
          <a:xfrm>
            <a:off x="6011992" y="5664942"/>
            <a:ext cx="2583236" cy="523220"/>
          </a:xfrm>
          <a:prstGeom prst="rect">
            <a:avLst/>
          </a:prstGeom>
          <a:noFill/>
        </p:spPr>
        <p:txBody>
          <a:bodyPr wrap="square" rtlCol="0">
            <a:spAutoFit/>
          </a:bodyPr>
          <a:lstStyle/>
          <a:p>
            <a:pPr algn="ctr"/>
            <a:r>
              <a:rPr lang="de-DE" sz="1400" dirty="0"/>
              <a:t>Nachbau einer Inka-Maske aus Kupfer-Blech</a:t>
            </a:r>
          </a:p>
        </p:txBody>
      </p:sp>
      <p:sp>
        <p:nvSpPr>
          <p:cNvPr id="5" name="Fußzeilenplatzhalter 4">
            <a:extLst>
              <a:ext uri="{FF2B5EF4-FFF2-40B4-BE49-F238E27FC236}">
                <a16:creationId xmlns:a16="http://schemas.microsoft.com/office/drawing/2014/main" id="{29C5C536-F384-9ADF-98A0-95FE5B9DA83E}"/>
              </a:ext>
            </a:extLst>
          </p:cNvPr>
          <p:cNvSpPr>
            <a:spLocks noGrp="1"/>
          </p:cNvSpPr>
          <p:nvPr>
            <p:ph type="ftr" sz="quarter" idx="11"/>
          </p:nvPr>
        </p:nvSpPr>
        <p:spPr/>
        <p:txBody>
          <a:bodyPr/>
          <a:lstStyle/>
          <a:p>
            <a:r>
              <a:rPr lang="en-US"/>
              <a:t>H.-P. F. –Xanten, 2026</a:t>
            </a:r>
            <a:endParaRPr lang="en-US" dirty="0"/>
          </a:p>
        </p:txBody>
      </p:sp>
      <p:sp>
        <p:nvSpPr>
          <p:cNvPr id="8" name="Foliennummernplatzhalter 7">
            <a:extLst>
              <a:ext uri="{FF2B5EF4-FFF2-40B4-BE49-F238E27FC236}">
                <a16:creationId xmlns:a16="http://schemas.microsoft.com/office/drawing/2014/main" id="{DBFAB563-7A50-29B3-8E7F-857F5C858F3E}"/>
              </a:ext>
            </a:extLst>
          </p:cNvPr>
          <p:cNvSpPr>
            <a:spLocks noGrp="1"/>
          </p:cNvSpPr>
          <p:nvPr>
            <p:ph type="sldNum" sz="quarter" idx="12"/>
          </p:nvPr>
        </p:nvSpPr>
        <p:spPr>
          <a:xfrm>
            <a:off x="6967745" y="6340115"/>
            <a:ext cx="1977390" cy="365125"/>
          </a:xfrm>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8050196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DB8A-6232-5E03-0721-9F44D6CA38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96C6B4-1B33-EAF0-EEF2-520A3A04E734}"/>
              </a:ext>
            </a:extLst>
          </p:cNvPr>
          <p:cNvSpPr>
            <a:spLocks noGrp="1"/>
          </p:cNvSpPr>
          <p:nvPr>
            <p:ph type="title"/>
          </p:nvPr>
        </p:nvSpPr>
        <p:spPr>
          <a:xfrm>
            <a:off x="2310821" y="370525"/>
            <a:ext cx="6377940" cy="607227"/>
          </a:xfrm>
        </p:spPr>
        <p:txBody>
          <a:bodyPr>
            <a:normAutofit/>
          </a:bodyPr>
          <a:lstStyle/>
          <a:p>
            <a:r>
              <a:rPr lang="de-DE" sz="2800" dirty="0"/>
              <a:t>Faszination: Inka-Kultur-2</a:t>
            </a:r>
          </a:p>
        </p:txBody>
      </p:sp>
      <p:sp>
        <p:nvSpPr>
          <p:cNvPr id="6" name="Textfeld 5">
            <a:extLst>
              <a:ext uri="{FF2B5EF4-FFF2-40B4-BE49-F238E27FC236}">
                <a16:creationId xmlns:a16="http://schemas.microsoft.com/office/drawing/2014/main" id="{6385AB1C-E858-3752-4F36-4232C4935B4D}"/>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42258F58-F104-310E-94B5-B661290AA0E7}"/>
              </a:ext>
            </a:extLst>
          </p:cNvPr>
          <p:cNvPicPr>
            <a:picLocks noChangeAspect="1"/>
          </p:cNvPicPr>
          <p:nvPr/>
        </p:nvPicPr>
        <p:blipFill>
          <a:blip r:embed="rId2"/>
          <a:stretch>
            <a:fillRect/>
          </a:stretch>
        </p:blipFill>
        <p:spPr>
          <a:xfrm>
            <a:off x="594359" y="1056418"/>
            <a:ext cx="7993633" cy="4947588"/>
          </a:xfrm>
          <a:prstGeom prst="rect">
            <a:avLst/>
          </a:prstGeom>
        </p:spPr>
      </p:pic>
      <p:sp>
        <p:nvSpPr>
          <p:cNvPr id="3" name="Textfeld 2">
            <a:extLst>
              <a:ext uri="{FF2B5EF4-FFF2-40B4-BE49-F238E27FC236}">
                <a16:creationId xmlns:a16="http://schemas.microsoft.com/office/drawing/2014/main" id="{5B60486C-4E03-FCA5-E2E5-B29DA58A3105}"/>
              </a:ext>
            </a:extLst>
          </p:cNvPr>
          <p:cNvSpPr txBox="1"/>
          <p:nvPr/>
        </p:nvSpPr>
        <p:spPr>
          <a:xfrm>
            <a:off x="2183391" y="5845911"/>
            <a:ext cx="5952205" cy="523220"/>
          </a:xfrm>
          <a:prstGeom prst="rect">
            <a:avLst/>
          </a:prstGeom>
          <a:noFill/>
        </p:spPr>
        <p:txBody>
          <a:bodyPr wrap="square" rtlCol="0">
            <a:spAutoFit/>
          </a:bodyPr>
          <a:lstStyle/>
          <a:p>
            <a:r>
              <a:rPr lang="de-DE" sz="1400" dirty="0">
                <a:solidFill>
                  <a:srgbClr val="FFFF00"/>
                </a:solidFill>
              </a:rPr>
              <a:t>Handwerkliche Nachempfindung der „Grabplatte“ aus Palenque. </a:t>
            </a:r>
          </a:p>
          <a:p>
            <a:r>
              <a:rPr lang="de-DE" sz="1400" dirty="0">
                <a:solidFill>
                  <a:srgbClr val="FFFF00"/>
                </a:solidFill>
              </a:rPr>
              <a:t>Ausgesägtes 2mm Cu-Blech im Buche-Holzrahmen. Moers, 1992 </a:t>
            </a:r>
          </a:p>
        </p:txBody>
      </p:sp>
      <p:sp>
        <p:nvSpPr>
          <p:cNvPr id="4" name="Fußzeilenplatzhalter 3">
            <a:extLst>
              <a:ext uri="{FF2B5EF4-FFF2-40B4-BE49-F238E27FC236}">
                <a16:creationId xmlns:a16="http://schemas.microsoft.com/office/drawing/2014/main" id="{A1977126-641B-11CC-D035-6294F69CC52F}"/>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F4C4102C-428C-B294-35C0-38AB62278EC0}"/>
              </a:ext>
            </a:extLst>
          </p:cNvPr>
          <p:cNvSpPr>
            <a:spLocks noGrp="1"/>
          </p:cNvSpPr>
          <p:nvPr>
            <p:ph type="sldNum" sz="quarter" idx="12"/>
          </p:nvPr>
        </p:nvSpPr>
        <p:spPr>
          <a:xfrm>
            <a:off x="7000612" y="6304912"/>
            <a:ext cx="1977390" cy="365125"/>
          </a:xfrm>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22249896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90ADF-2930-A4D1-AA9C-831430FD81A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537164-386A-5F47-26D0-00595F4A6361}"/>
              </a:ext>
            </a:extLst>
          </p:cNvPr>
          <p:cNvSpPr>
            <a:spLocks noGrp="1"/>
          </p:cNvSpPr>
          <p:nvPr>
            <p:ph type="title"/>
          </p:nvPr>
        </p:nvSpPr>
        <p:spPr>
          <a:xfrm>
            <a:off x="3802192" y="256804"/>
            <a:ext cx="4793036" cy="607227"/>
          </a:xfrm>
        </p:spPr>
        <p:txBody>
          <a:bodyPr>
            <a:normAutofit fontScale="90000"/>
          </a:bodyPr>
          <a:lstStyle/>
          <a:p>
            <a:r>
              <a:rPr lang="de-DE" sz="2800" dirty="0"/>
              <a:t>Wandbild Im Barock-stil</a:t>
            </a:r>
          </a:p>
        </p:txBody>
      </p:sp>
      <p:sp>
        <p:nvSpPr>
          <p:cNvPr id="6" name="Textfeld 5">
            <a:extLst>
              <a:ext uri="{FF2B5EF4-FFF2-40B4-BE49-F238E27FC236}">
                <a16:creationId xmlns:a16="http://schemas.microsoft.com/office/drawing/2014/main" id="{53CD0709-747A-6980-466A-F551B8547487}"/>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89D9AA86-4B68-50A8-5A05-5F4B054A81F6}"/>
              </a:ext>
            </a:extLst>
          </p:cNvPr>
          <p:cNvPicPr>
            <a:picLocks noChangeAspect="1"/>
          </p:cNvPicPr>
          <p:nvPr/>
        </p:nvPicPr>
        <p:blipFill>
          <a:blip r:embed="rId2"/>
          <a:stretch>
            <a:fillRect/>
          </a:stretch>
        </p:blipFill>
        <p:spPr>
          <a:xfrm>
            <a:off x="524199" y="300511"/>
            <a:ext cx="3771575" cy="5428486"/>
          </a:xfrm>
          <a:prstGeom prst="rect">
            <a:avLst/>
          </a:prstGeom>
        </p:spPr>
      </p:pic>
      <p:pic>
        <p:nvPicPr>
          <p:cNvPr id="9" name="Grafik 8">
            <a:extLst>
              <a:ext uri="{FF2B5EF4-FFF2-40B4-BE49-F238E27FC236}">
                <a16:creationId xmlns:a16="http://schemas.microsoft.com/office/drawing/2014/main" id="{A6119904-89A1-086F-AEB4-E0C03BC9F649}"/>
              </a:ext>
            </a:extLst>
          </p:cNvPr>
          <p:cNvPicPr>
            <a:picLocks noChangeAspect="1"/>
          </p:cNvPicPr>
          <p:nvPr/>
        </p:nvPicPr>
        <p:blipFill>
          <a:blip r:embed="rId3"/>
          <a:stretch>
            <a:fillRect/>
          </a:stretch>
        </p:blipFill>
        <p:spPr>
          <a:xfrm>
            <a:off x="4972050" y="887793"/>
            <a:ext cx="3692136" cy="5340569"/>
          </a:xfrm>
          <a:prstGeom prst="rect">
            <a:avLst/>
          </a:prstGeom>
        </p:spPr>
      </p:pic>
      <p:sp>
        <p:nvSpPr>
          <p:cNvPr id="3" name="Textfeld 2">
            <a:extLst>
              <a:ext uri="{FF2B5EF4-FFF2-40B4-BE49-F238E27FC236}">
                <a16:creationId xmlns:a16="http://schemas.microsoft.com/office/drawing/2014/main" id="{B184AB6A-A1D6-5138-204E-1DAF7A474FAD}"/>
              </a:ext>
            </a:extLst>
          </p:cNvPr>
          <p:cNvSpPr txBox="1"/>
          <p:nvPr/>
        </p:nvSpPr>
        <p:spPr>
          <a:xfrm>
            <a:off x="621260" y="5768884"/>
            <a:ext cx="3379122" cy="523220"/>
          </a:xfrm>
          <a:prstGeom prst="rect">
            <a:avLst/>
          </a:prstGeom>
          <a:noFill/>
        </p:spPr>
        <p:txBody>
          <a:bodyPr wrap="square" rtlCol="0">
            <a:spAutoFit/>
          </a:bodyPr>
          <a:lstStyle/>
          <a:p>
            <a:pPr algn="ctr"/>
            <a:r>
              <a:rPr lang="de-DE" sz="1400" dirty="0">
                <a:solidFill>
                  <a:srgbClr val="FFFF00"/>
                </a:solidFill>
              </a:rPr>
              <a:t>Original-Objekt im Spiegelrahmen</a:t>
            </a:r>
          </a:p>
          <a:p>
            <a:pPr algn="ctr"/>
            <a:r>
              <a:rPr lang="de-DE" sz="1400" dirty="0"/>
              <a:t>Fertigung aus Kirschbaumholz 2010</a:t>
            </a:r>
          </a:p>
        </p:txBody>
      </p:sp>
      <p:sp>
        <p:nvSpPr>
          <p:cNvPr id="4" name="Fußzeilenplatzhalter 3">
            <a:extLst>
              <a:ext uri="{FF2B5EF4-FFF2-40B4-BE49-F238E27FC236}">
                <a16:creationId xmlns:a16="http://schemas.microsoft.com/office/drawing/2014/main" id="{52AFB7E9-46C1-B282-C9FA-EF0C33F92E25}"/>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F3CAAA4F-CE4A-AEE5-53C3-665F52B0A92B}"/>
              </a:ext>
            </a:extLst>
          </p:cNvPr>
          <p:cNvSpPr>
            <a:spLocks noGrp="1"/>
          </p:cNvSpPr>
          <p:nvPr>
            <p:ph type="sldNum" sz="quarter" idx="12"/>
          </p:nvPr>
        </p:nvSpPr>
        <p:spPr>
          <a:xfrm>
            <a:off x="7005802" y="6292104"/>
            <a:ext cx="1977390" cy="365125"/>
          </a:xfrm>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18087013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E663E-D8D0-D1B2-4603-4E16E04252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15F7C5-EB13-908E-9BEA-DE523541929C}"/>
              </a:ext>
            </a:extLst>
          </p:cNvPr>
          <p:cNvSpPr>
            <a:spLocks noGrp="1"/>
          </p:cNvSpPr>
          <p:nvPr>
            <p:ph type="title"/>
          </p:nvPr>
        </p:nvSpPr>
        <p:spPr>
          <a:xfrm>
            <a:off x="2310821" y="370525"/>
            <a:ext cx="6377940" cy="607227"/>
          </a:xfrm>
        </p:spPr>
        <p:txBody>
          <a:bodyPr>
            <a:normAutofit/>
          </a:bodyPr>
          <a:lstStyle/>
          <a:p>
            <a:r>
              <a:rPr lang="de-DE" sz="2800" dirty="0"/>
              <a:t>Dokumenten-Truhe</a:t>
            </a:r>
          </a:p>
        </p:txBody>
      </p:sp>
      <p:sp>
        <p:nvSpPr>
          <p:cNvPr id="6" name="Textfeld 5">
            <a:extLst>
              <a:ext uri="{FF2B5EF4-FFF2-40B4-BE49-F238E27FC236}">
                <a16:creationId xmlns:a16="http://schemas.microsoft.com/office/drawing/2014/main" id="{A24EEF11-C7D0-E536-82F0-C94B1CDD003D}"/>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429D6AF7-53ED-3C39-69CE-5F3BEA5C81BC}"/>
              </a:ext>
            </a:extLst>
          </p:cNvPr>
          <p:cNvPicPr>
            <a:picLocks noChangeAspect="1"/>
          </p:cNvPicPr>
          <p:nvPr/>
        </p:nvPicPr>
        <p:blipFill>
          <a:blip r:embed="rId2"/>
          <a:stretch>
            <a:fillRect/>
          </a:stretch>
        </p:blipFill>
        <p:spPr>
          <a:xfrm>
            <a:off x="642937" y="991037"/>
            <a:ext cx="7858125" cy="5260614"/>
          </a:xfrm>
          <a:prstGeom prst="rect">
            <a:avLst/>
          </a:prstGeom>
        </p:spPr>
      </p:pic>
      <p:sp>
        <p:nvSpPr>
          <p:cNvPr id="3" name="Textfeld 2">
            <a:extLst>
              <a:ext uri="{FF2B5EF4-FFF2-40B4-BE49-F238E27FC236}">
                <a16:creationId xmlns:a16="http://schemas.microsoft.com/office/drawing/2014/main" id="{BA5192A3-9BEA-4054-9480-336E2505D33B}"/>
              </a:ext>
            </a:extLst>
          </p:cNvPr>
          <p:cNvSpPr txBox="1"/>
          <p:nvPr/>
        </p:nvSpPr>
        <p:spPr>
          <a:xfrm>
            <a:off x="3230309" y="5866963"/>
            <a:ext cx="5238572" cy="369332"/>
          </a:xfrm>
          <a:prstGeom prst="rect">
            <a:avLst/>
          </a:prstGeom>
          <a:noFill/>
        </p:spPr>
        <p:txBody>
          <a:bodyPr wrap="square" rtlCol="0">
            <a:spAutoFit/>
          </a:bodyPr>
          <a:lstStyle/>
          <a:p>
            <a:r>
              <a:rPr lang="de-DE" dirty="0"/>
              <a:t>Stammbaum-Truhe aus Eichenholz von 1979</a:t>
            </a:r>
          </a:p>
        </p:txBody>
      </p:sp>
      <p:sp>
        <p:nvSpPr>
          <p:cNvPr id="4" name="Fußzeilenplatzhalter 3">
            <a:extLst>
              <a:ext uri="{FF2B5EF4-FFF2-40B4-BE49-F238E27FC236}">
                <a16:creationId xmlns:a16="http://schemas.microsoft.com/office/drawing/2014/main" id="{0B38875F-C103-089D-7544-3C89A00AF7B0}"/>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AEE165C3-8239-EDB3-010B-703AE42AF1AB}"/>
              </a:ext>
            </a:extLst>
          </p:cNvPr>
          <p:cNvSpPr>
            <a:spLocks noGrp="1"/>
          </p:cNvSpPr>
          <p:nvPr>
            <p:ph type="sldNum" sz="quarter" idx="12"/>
          </p:nvPr>
        </p:nvSpPr>
        <p:spPr>
          <a:xfrm>
            <a:off x="6958505" y="6369131"/>
            <a:ext cx="1977390" cy="365125"/>
          </a:xfrm>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40392121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0C16-1D68-3007-CD07-44E8A21B04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066038-DFD6-3776-DEB0-04152DDA8435}"/>
              </a:ext>
            </a:extLst>
          </p:cNvPr>
          <p:cNvSpPr>
            <a:spLocks noGrp="1"/>
          </p:cNvSpPr>
          <p:nvPr>
            <p:ph type="title"/>
          </p:nvPr>
        </p:nvSpPr>
        <p:spPr>
          <a:xfrm>
            <a:off x="3751603" y="370525"/>
            <a:ext cx="4937157" cy="607227"/>
          </a:xfrm>
        </p:spPr>
        <p:txBody>
          <a:bodyPr>
            <a:normAutofit/>
          </a:bodyPr>
          <a:lstStyle/>
          <a:p>
            <a:r>
              <a:rPr lang="de-DE" sz="2800" dirty="0"/>
              <a:t>Werkstatt-Einrichtung-1 </a:t>
            </a:r>
          </a:p>
        </p:txBody>
      </p:sp>
      <p:sp>
        <p:nvSpPr>
          <p:cNvPr id="6" name="Textfeld 5">
            <a:extLst>
              <a:ext uri="{FF2B5EF4-FFF2-40B4-BE49-F238E27FC236}">
                <a16:creationId xmlns:a16="http://schemas.microsoft.com/office/drawing/2014/main" id="{25373C95-A5A2-A676-84DA-DE53E68EABBF}"/>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4" name="Textfeld 3">
            <a:extLst>
              <a:ext uri="{FF2B5EF4-FFF2-40B4-BE49-F238E27FC236}">
                <a16:creationId xmlns:a16="http://schemas.microsoft.com/office/drawing/2014/main" id="{069F816F-5F15-6BE8-E3FD-0F2570CA0418}"/>
              </a:ext>
            </a:extLst>
          </p:cNvPr>
          <p:cNvSpPr txBox="1"/>
          <p:nvPr/>
        </p:nvSpPr>
        <p:spPr>
          <a:xfrm>
            <a:off x="82332" y="5368857"/>
            <a:ext cx="4361481" cy="738664"/>
          </a:xfrm>
          <a:prstGeom prst="rect">
            <a:avLst/>
          </a:prstGeom>
          <a:noFill/>
        </p:spPr>
        <p:txBody>
          <a:bodyPr wrap="square" rtlCol="0">
            <a:spAutoFit/>
          </a:bodyPr>
          <a:lstStyle/>
          <a:p>
            <a:pPr algn="ctr"/>
            <a:r>
              <a:rPr lang="de-DE" sz="1400" dirty="0">
                <a:solidFill>
                  <a:srgbClr val="FFFF00"/>
                </a:solidFill>
              </a:rPr>
              <a:t>Ein Werkstatt-Raum für ALLE Fälle, eine Eigenkonstruktion für vielseitige Verwendung. </a:t>
            </a:r>
          </a:p>
          <a:p>
            <a:pPr algn="ctr"/>
            <a:r>
              <a:rPr lang="de-DE" sz="1400" dirty="0">
                <a:solidFill>
                  <a:srgbClr val="FFFF00"/>
                </a:solidFill>
              </a:rPr>
              <a:t>Situation 2018 </a:t>
            </a:r>
            <a:endParaRPr lang="de-DE" sz="1400" dirty="0"/>
          </a:p>
        </p:txBody>
      </p:sp>
      <p:pic>
        <p:nvPicPr>
          <p:cNvPr id="5" name="Grafik 4">
            <a:extLst>
              <a:ext uri="{FF2B5EF4-FFF2-40B4-BE49-F238E27FC236}">
                <a16:creationId xmlns:a16="http://schemas.microsoft.com/office/drawing/2014/main" id="{C9F84AD9-03EE-73CB-3908-13B7B3C49509}"/>
              </a:ext>
            </a:extLst>
          </p:cNvPr>
          <p:cNvPicPr>
            <a:picLocks noChangeAspect="1"/>
          </p:cNvPicPr>
          <p:nvPr/>
        </p:nvPicPr>
        <p:blipFill>
          <a:blip r:embed="rId2"/>
          <a:stretch>
            <a:fillRect/>
          </a:stretch>
        </p:blipFill>
        <p:spPr>
          <a:xfrm>
            <a:off x="82332" y="975310"/>
            <a:ext cx="6704766" cy="4238717"/>
          </a:xfrm>
          <a:prstGeom prst="rect">
            <a:avLst/>
          </a:prstGeom>
        </p:spPr>
      </p:pic>
      <p:pic>
        <p:nvPicPr>
          <p:cNvPr id="15" name="Grafik 14">
            <a:extLst>
              <a:ext uri="{FF2B5EF4-FFF2-40B4-BE49-F238E27FC236}">
                <a16:creationId xmlns:a16="http://schemas.microsoft.com/office/drawing/2014/main" id="{A0EC61CA-FB6C-6A62-9FFE-902E8C29DECB}"/>
              </a:ext>
            </a:extLst>
          </p:cNvPr>
          <p:cNvPicPr>
            <a:picLocks noChangeAspect="1"/>
          </p:cNvPicPr>
          <p:nvPr/>
        </p:nvPicPr>
        <p:blipFill>
          <a:blip r:embed="rId3"/>
          <a:stretch>
            <a:fillRect/>
          </a:stretch>
        </p:blipFill>
        <p:spPr>
          <a:xfrm>
            <a:off x="4572000" y="2949388"/>
            <a:ext cx="4347274" cy="3260456"/>
          </a:xfrm>
          <a:prstGeom prst="rect">
            <a:avLst/>
          </a:prstGeom>
        </p:spPr>
      </p:pic>
      <p:sp>
        <p:nvSpPr>
          <p:cNvPr id="7" name="Textfeld 6">
            <a:extLst>
              <a:ext uri="{FF2B5EF4-FFF2-40B4-BE49-F238E27FC236}">
                <a16:creationId xmlns:a16="http://schemas.microsoft.com/office/drawing/2014/main" id="{4CD2EE22-4DFE-563C-5E22-C375746C2660}"/>
              </a:ext>
            </a:extLst>
          </p:cNvPr>
          <p:cNvSpPr txBox="1"/>
          <p:nvPr/>
        </p:nvSpPr>
        <p:spPr>
          <a:xfrm>
            <a:off x="6819256" y="946105"/>
            <a:ext cx="2324744" cy="1508105"/>
          </a:xfrm>
          <a:prstGeom prst="rect">
            <a:avLst/>
          </a:prstGeom>
          <a:noFill/>
        </p:spPr>
        <p:txBody>
          <a:bodyPr wrap="square" rtlCol="0">
            <a:spAutoFit/>
          </a:bodyPr>
          <a:lstStyle/>
          <a:p>
            <a:r>
              <a:rPr lang="de-DE" sz="1400" dirty="0">
                <a:solidFill>
                  <a:srgbClr val="FFFF00"/>
                </a:solidFill>
              </a:rPr>
              <a:t>Eigenbau einer Universal Dreh- und Drechsel-Maschine</a:t>
            </a:r>
          </a:p>
          <a:p>
            <a:endParaRPr lang="de-DE" sz="1400" dirty="0">
              <a:solidFill>
                <a:srgbClr val="FFFF00"/>
              </a:solidFill>
            </a:endParaRPr>
          </a:p>
          <a:p>
            <a:r>
              <a:rPr lang="de-DE" sz="1200" dirty="0"/>
              <a:t>Besonderheit: Anfertigung der langen Schrauben-Säule für Carillon-Standuhr-2</a:t>
            </a:r>
            <a:endParaRPr lang="de-DE" sz="1400" dirty="0"/>
          </a:p>
        </p:txBody>
      </p:sp>
      <p:sp>
        <p:nvSpPr>
          <p:cNvPr id="3" name="Textfeld 2">
            <a:extLst>
              <a:ext uri="{FF2B5EF4-FFF2-40B4-BE49-F238E27FC236}">
                <a16:creationId xmlns:a16="http://schemas.microsoft.com/office/drawing/2014/main" id="{277C6562-8E34-DE1C-3B25-EE71DE8B118D}"/>
              </a:ext>
            </a:extLst>
          </p:cNvPr>
          <p:cNvSpPr txBox="1"/>
          <p:nvPr/>
        </p:nvSpPr>
        <p:spPr>
          <a:xfrm>
            <a:off x="5233099" y="6216275"/>
            <a:ext cx="3686175" cy="307777"/>
          </a:xfrm>
          <a:prstGeom prst="rect">
            <a:avLst/>
          </a:prstGeom>
          <a:noFill/>
        </p:spPr>
        <p:txBody>
          <a:bodyPr wrap="square" rtlCol="0">
            <a:spAutoFit/>
          </a:bodyPr>
          <a:lstStyle/>
          <a:p>
            <a:r>
              <a:rPr lang="de-DE" sz="1400" dirty="0"/>
              <a:t>Bei einer Kaminuhren-Reparatur</a:t>
            </a:r>
          </a:p>
        </p:txBody>
      </p:sp>
      <p:sp>
        <p:nvSpPr>
          <p:cNvPr id="10" name="Fußzeilenplatzhalter 9">
            <a:extLst>
              <a:ext uri="{FF2B5EF4-FFF2-40B4-BE49-F238E27FC236}">
                <a16:creationId xmlns:a16="http://schemas.microsoft.com/office/drawing/2014/main" id="{1A7C1E6F-3DF0-1653-246B-37031FF79DC3}"/>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E57217ED-AD90-DE74-CA2A-D930A24FF9B5}"/>
              </a:ext>
            </a:extLst>
          </p:cNvPr>
          <p:cNvSpPr>
            <a:spLocks noGrp="1"/>
          </p:cNvSpPr>
          <p:nvPr>
            <p:ph type="sldNum" sz="quarter" idx="12"/>
          </p:nvPr>
        </p:nvSpPr>
        <p:spPr>
          <a:xfrm>
            <a:off x="6992933" y="6340116"/>
            <a:ext cx="1977390" cy="365125"/>
          </a:xfrm>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4606014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2D40B-CE58-AFCF-E48E-1D3F2045AF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CBE8BC-96B0-D41D-72FA-4D5B9605FA8D}"/>
              </a:ext>
            </a:extLst>
          </p:cNvPr>
          <p:cNvSpPr>
            <a:spLocks noGrp="1"/>
          </p:cNvSpPr>
          <p:nvPr>
            <p:ph type="title"/>
          </p:nvPr>
        </p:nvSpPr>
        <p:spPr>
          <a:xfrm>
            <a:off x="3797240" y="362610"/>
            <a:ext cx="4955660" cy="607227"/>
          </a:xfrm>
        </p:spPr>
        <p:txBody>
          <a:bodyPr>
            <a:normAutofit fontScale="90000"/>
          </a:bodyPr>
          <a:lstStyle/>
          <a:p>
            <a:r>
              <a:rPr lang="de-DE" sz="2800" dirty="0"/>
              <a:t>Werkstatt-Einrichtung-2</a:t>
            </a:r>
            <a:br>
              <a:rPr lang="de-DE" sz="2800" dirty="0"/>
            </a:br>
            <a:endParaRPr lang="de-DE" sz="2800" dirty="0"/>
          </a:p>
        </p:txBody>
      </p:sp>
      <p:sp>
        <p:nvSpPr>
          <p:cNvPr id="6" name="Textfeld 5">
            <a:extLst>
              <a:ext uri="{FF2B5EF4-FFF2-40B4-BE49-F238E27FC236}">
                <a16:creationId xmlns:a16="http://schemas.microsoft.com/office/drawing/2014/main" id="{791FAA58-3E89-983C-C6E8-1D4A63E79B08}"/>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2B52DA48-1A6D-59D7-41D2-5324CF73BF98}"/>
              </a:ext>
            </a:extLst>
          </p:cNvPr>
          <p:cNvPicPr>
            <a:picLocks noChangeAspect="1"/>
          </p:cNvPicPr>
          <p:nvPr/>
        </p:nvPicPr>
        <p:blipFill>
          <a:blip r:embed="rId4"/>
          <a:stretch>
            <a:fillRect/>
          </a:stretch>
        </p:blipFill>
        <p:spPr>
          <a:xfrm>
            <a:off x="604012" y="236259"/>
            <a:ext cx="3413618" cy="6068653"/>
          </a:xfrm>
          <a:prstGeom prst="rect">
            <a:avLst/>
          </a:prstGeom>
        </p:spPr>
      </p:pic>
      <p:pic>
        <p:nvPicPr>
          <p:cNvPr id="3" name="DNTP2129">
            <a:hlinkClick r:id="" action="ppaction://media"/>
            <a:extLst>
              <a:ext uri="{FF2B5EF4-FFF2-40B4-BE49-F238E27FC236}">
                <a16:creationId xmlns:a16="http://schemas.microsoft.com/office/drawing/2014/main" id="{8247644B-E7F3-472F-199A-76E1C4C0B48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591690" y="969837"/>
            <a:ext cx="2948298" cy="5360542"/>
          </a:xfrm>
          <a:prstGeom prst="rect">
            <a:avLst/>
          </a:prstGeom>
        </p:spPr>
      </p:pic>
      <p:sp>
        <p:nvSpPr>
          <p:cNvPr id="4" name="Textfeld 3">
            <a:extLst>
              <a:ext uri="{FF2B5EF4-FFF2-40B4-BE49-F238E27FC236}">
                <a16:creationId xmlns:a16="http://schemas.microsoft.com/office/drawing/2014/main" id="{C30DC8A7-283E-7EBA-FB04-1B0151E88F82}"/>
              </a:ext>
            </a:extLst>
          </p:cNvPr>
          <p:cNvSpPr txBox="1"/>
          <p:nvPr/>
        </p:nvSpPr>
        <p:spPr>
          <a:xfrm>
            <a:off x="1323975" y="5976988"/>
            <a:ext cx="6800952" cy="523220"/>
          </a:xfrm>
          <a:prstGeom prst="rect">
            <a:avLst/>
          </a:prstGeom>
          <a:noFill/>
        </p:spPr>
        <p:txBody>
          <a:bodyPr wrap="square" rtlCol="0">
            <a:spAutoFit/>
          </a:bodyPr>
          <a:lstStyle/>
          <a:p>
            <a:pPr algn="ctr"/>
            <a:r>
              <a:rPr lang="de-DE" sz="1400" dirty="0">
                <a:solidFill>
                  <a:srgbClr val="FFFF00"/>
                </a:solidFill>
              </a:rPr>
              <a:t>Simone, als Hilfskraft beim Drechseln einer Säule für ein neues Uhrengehäuse</a:t>
            </a:r>
          </a:p>
          <a:p>
            <a:pPr algn="ctr"/>
            <a:r>
              <a:rPr lang="de-DE" sz="1400" dirty="0">
                <a:solidFill>
                  <a:srgbClr val="FFFF00"/>
                </a:solidFill>
              </a:rPr>
              <a:t> </a:t>
            </a:r>
            <a:r>
              <a:rPr lang="de-DE" sz="1400" dirty="0"/>
              <a:t>Der RAG-Fahrmantel passt!</a:t>
            </a:r>
          </a:p>
        </p:txBody>
      </p:sp>
      <p:sp>
        <p:nvSpPr>
          <p:cNvPr id="5" name="Textfeld 4">
            <a:extLst>
              <a:ext uri="{FF2B5EF4-FFF2-40B4-BE49-F238E27FC236}">
                <a16:creationId xmlns:a16="http://schemas.microsoft.com/office/drawing/2014/main" id="{575DA951-5226-AFAF-5E5C-1B8E8AA49BAC}"/>
              </a:ext>
            </a:extLst>
          </p:cNvPr>
          <p:cNvSpPr txBox="1"/>
          <p:nvPr/>
        </p:nvSpPr>
        <p:spPr>
          <a:xfrm>
            <a:off x="4572000" y="3613284"/>
            <a:ext cx="949653" cy="523220"/>
          </a:xfrm>
          <a:prstGeom prst="rect">
            <a:avLst/>
          </a:prstGeom>
          <a:noFill/>
        </p:spPr>
        <p:txBody>
          <a:bodyPr wrap="square" rtlCol="0">
            <a:spAutoFit/>
          </a:bodyPr>
          <a:lstStyle/>
          <a:p>
            <a:pPr algn="r"/>
            <a:r>
              <a:rPr lang="de-DE" sz="1400" dirty="0"/>
              <a:t>Ein VIDEO</a:t>
            </a:r>
          </a:p>
        </p:txBody>
      </p:sp>
      <p:sp>
        <p:nvSpPr>
          <p:cNvPr id="10" name="Fußzeilenplatzhalter 9">
            <a:extLst>
              <a:ext uri="{FF2B5EF4-FFF2-40B4-BE49-F238E27FC236}">
                <a16:creationId xmlns:a16="http://schemas.microsoft.com/office/drawing/2014/main" id="{40949AA4-FD52-41AC-C2EE-471E45B39213}"/>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7D5B95D7-AEC9-EDB3-C823-55BA6461AF70}"/>
              </a:ext>
            </a:extLst>
          </p:cNvPr>
          <p:cNvSpPr>
            <a:spLocks noGrp="1"/>
          </p:cNvSpPr>
          <p:nvPr>
            <p:ph type="sldNum" sz="quarter" idx="12"/>
          </p:nvPr>
        </p:nvSpPr>
        <p:spPr>
          <a:xfrm>
            <a:off x="6995033" y="6369131"/>
            <a:ext cx="1977390" cy="365125"/>
          </a:xfrm>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32709285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E180D4A7-C9FB-4DFB-919C-405C955672EB}">
      <p14:showEvtLst xmlns:p14="http://schemas.microsoft.com/office/powerpoint/2010/main">
        <p14:playEvt time="2908" objId="3"/>
        <p14:triggerEvt type="onClick" time="2908" objId="3"/>
        <p14:pauseEvt time="8305" objId="3"/>
        <p14:stopEvt time="14713" objId="3"/>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D9C1F-F27D-63CF-9EE8-309838274B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DECCC99-436F-0925-6801-73CF0E9A19BA}"/>
              </a:ext>
            </a:extLst>
          </p:cNvPr>
          <p:cNvSpPr>
            <a:spLocks noGrp="1"/>
          </p:cNvSpPr>
          <p:nvPr>
            <p:ph type="title"/>
          </p:nvPr>
        </p:nvSpPr>
        <p:spPr>
          <a:xfrm>
            <a:off x="3819969" y="370525"/>
            <a:ext cx="4868791" cy="607227"/>
          </a:xfrm>
        </p:spPr>
        <p:txBody>
          <a:bodyPr>
            <a:normAutofit/>
          </a:bodyPr>
          <a:lstStyle/>
          <a:p>
            <a:r>
              <a:rPr lang="de-DE" sz="2800" dirty="0"/>
              <a:t>Werkstatt-Einrichtung-3</a:t>
            </a:r>
          </a:p>
        </p:txBody>
      </p:sp>
      <p:sp>
        <p:nvSpPr>
          <p:cNvPr id="6" name="Textfeld 5">
            <a:extLst>
              <a:ext uri="{FF2B5EF4-FFF2-40B4-BE49-F238E27FC236}">
                <a16:creationId xmlns:a16="http://schemas.microsoft.com/office/drawing/2014/main" id="{5E2840E4-57A3-639F-3D5B-A2AA677B1E7D}"/>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A8356662-9709-0834-365B-ED1800120053}"/>
              </a:ext>
            </a:extLst>
          </p:cNvPr>
          <p:cNvPicPr>
            <a:picLocks noChangeAspect="1"/>
          </p:cNvPicPr>
          <p:nvPr/>
        </p:nvPicPr>
        <p:blipFill>
          <a:blip r:embed="rId2"/>
          <a:stretch>
            <a:fillRect/>
          </a:stretch>
        </p:blipFill>
        <p:spPr>
          <a:xfrm>
            <a:off x="594360" y="991037"/>
            <a:ext cx="8181975" cy="4602361"/>
          </a:xfrm>
          <a:prstGeom prst="rect">
            <a:avLst/>
          </a:prstGeom>
        </p:spPr>
      </p:pic>
      <p:sp>
        <p:nvSpPr>
          <p:cNvPr id="4" name="Textfeld 3">
            <a:extLst>
              <a:ext uri="{FF2B5EF4-FFF2-40B4-BE49-F238E27FC236}">
                <a16:creationId xmlns:a16="http://schemas.microsoft.com/office/drawing/2014/main" id="{54160292-9BFA-13FB-6A60-624914DFE9D6}"/>
              </a:ext>
            </a:extLst>
          </p:cNvPr>
          <p:cNvSpPr txBox="1"/>
          <p:nvPr/>
        </p:nvSpPr>
        <p:spPr>
          <a:xfrm>
            <a:off x="709612" y="5593398"/>
            <a:ext cx="7724775" cy="523220"/>
          </a:xfrm>
          <a:prstGeom prst="rect">
            <a:avLst/>
          </a:prstGeom>
          <a:noFill/>
        </p:spPr>
        <p:txBody>
          <a:bodyPr wrap="square" rtlCol="0">
            <a:spAutoFit/>
          </a:bodyPr>
          <a:lstStyle/>
          <a:p>
            <a:pPr algn="ctr"/>
            <a:r>
              <a:rPr lang="de-DE" sz="1400" dirty="0">
                <a:solidFill>
                  <a:srgbClr val="FFFF00"/>
                </a:solidFill>
              </a:rPr>
              <a:t>Ein Werkstatt-Raum mit Ausstattungen für ALLE Fälle. Situation Anfang 2026</a:t>
            </a:r>
          </a:p>
          <a:p>
            <a:pPr algn="ctr"/>
            <a:r>
              <a:rPr lang="de-DE" sz="1400" dirty="0">
                <a:solidFill>
                  <a:srgbClr val="FFFF00"/>
                </a:solidFill>
              </a:rPr>
              <a:t> </a:t>
            </a:r>
            <a:r>
              <a:rPr lang="de-DE" sz="1400" dirty="0"/>
              <a:t>Für: Möbelbau, Uhren-Bau/Reparatur, Stahlbau, Holzbau etc.  - Material-Lager im OG</a:t>
            </a:r>
          </a:p>
        </p:txBody>
      </p:sp>
      <p:sp>
        <p:nvSpPr>
          <p:cNvPr id="3" name="Fußzeilenplatzhalter 2">
            <a:extLst>
              <a:ext uri="{FF2B5EF4-FFF2-40B4-BE49-F238E27FC236}">
                <a16:creationId xmlns:a16="http://schemas.microsoft.com/office/drawing/2014/main" id="{B16ACC43-E6C3-1883-D52B-7C25753CC00A}"/>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70326A32-742E-2CA8-EA8B-D68A4F666471}"/>
              </a:ext>
            </a:extLst>
          </p:cNvPr>
          <p:cNvSpPr>
            <a:spLocks noGrp="1"/>
          </p:cNvSpPr>
          <p:nvPr>
            <p:ph type="sldNum" sz="quarter" idx="12"/>
          </p:nvPr>
        </p:nvSpPr>
        <p:spPr>
          <a:xfrm>
            <a:off x="6982154" y="6369131"/>
            <a:ext cx="1977390" cy="365125"/>
          </a:xfrm>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7211504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781F4-EBB3-67AD-8CE2-24375680E3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DF7E6A-FF29-9101-6BEA-1BAEE43F1EA6}"/>
              </a:ext>
            </a:extLst>
          </p:cNvPr>
          <p:cNvSpPr>
            <a:spLocks noGrp="1"/>
          </p:cNvSpPr>
          <p:nvPr>
            <p:ph type="title"/>
          </p:nvPr>
        </p:nvSpPr>
        <p:spPr>
          <a:xfrm>
            <a:off x="2310821" y="370525"/>
            <a:ext cx="6377940" cy="607227"/>
          </a:xfrm>
        </p:spPr>
        <p:txBody>
          <a:bodyPr>
            <a:normAutofit/>
          </a:bodyPr>
          <a:lstStyle/>
          <a:p>
            <a:r>
              <a:rPr lang="de-DE" sz="2800" dirty="0"/>
              <a:t>Stil-Sitzmöbel-1</a:t>
            </a:r>
          </a:p>
        </p:txBody>
      </p:sp>
      <p:sp>
        <p:nvSpPr>
          <p:cNvPr id="6" name="Textfeld 5">
            <a:extLst>
              <a:ext uri="{FF2B5EF4-FFF2-40B4-BE49-F238E27FC236}">
                <a16:creationId xmlns:a16="http://schemas.microsoft.com/office/drawing/2014/main" id="{A99566E6-488E-9FB8-5C67-AF84A673FD8C}"/>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129D21D6-1931-67F7-756D-FA1D9E640DEE}"/>
              </a:ext>
            </a:extLst>
          </p:cNvPr>
          <p:cNvPicPr>
            <a:picLocks noChangeAspect="1"/>
          </p:cNvPicPr>
          <p:nvPr/>
        </p:nvPicPr>
        <p:blipFill>
          <a:blip r:embed="rId2"/>
          <a:stretch>
            <a:fillRect/>
          </a:stretch>
        </p:blipFill>
        <p:spPr>
          <a:xfrm>
            <a:off x="220543" y="331154"/>
            <a:ext cx="1838318" cy="1745160"/>
          </a:xfrm>
          <a:prstGeom prst="rect">
            <a:avLst/>
          </a:prstGeom>
        </p:spPr>
      </p:pic>
      <p:pic>
        <p:nvPicPr>
          <p:cNvPr id="9" name="Grafik 8">
            <a:extLst>
              <a:ext uri="{FF2B5EF4-FFF2-40B4-BE49-F238E27FC236}">
                <a16:creationId xmlns:a16="http://schemas.microsoft.com/office/drawing/2014/main" id="{32D692D1-7448-6C36-0204-7AC9FA9DE939}"/>
              </a:ext>
            </a:extLst>
          </p:cNvPr>
          <p:cNvPicPr>
            <a:picLocks noChangeAspect="1"/>
          </p:cNvPicPr>
          <p:nvPr/>
        </p:nvPicPr>
        <p:blipFill>
          <a:blip r:embed="rId3"/>
          <a:stretch>
            <a:fillRect/>
          </a:stretch>
        </p:blipFill>
        <p:spPr>
          <a:xfrm>
            <a:off x="2141930" y="331154"/>
            <a:ext cx="1721848" cy="1768311"/>
          </a:xfrm>
          <a:prstGeom prst="rect">
            <a:avLst/>
          </a:prstGeom>
        </p:spPr>
      </p:pic>
      <p:pic>
        <p:nvPicPr>
          <p:cNvPr id="11" name="Grafik 10">
            <a:extLst>
              <a:ext uri="{FF2B5EF4-FFF2-40B4-BE49-F238E27FC236}">
                <a16:creationId xmlns:a16="http://schemas.microsoft.com/office/drawing/2014/main" id="{E300525F-5086-2460-FC1E-F19A6929B906}"/>
              </a:ext>
            </a:extLst>
          </p:cNvPr>
          <p:cNvPicPr>
            <a:picLocks noChangeAspect="1"/>
          </p:cNvPicPr>
          <p:nvPr/>
        </p:nvPicPr>
        <p:blipFill>
          <a:blip r:embed="rId4"/>
          <a:stretch>
            <a:fillRect/>
          </a:stretch>
        </p:blipFill>
        <p:spPr>
          <a:xfrm>
            <a:off x="3928250" y="308003"/>
            <a:ext cx="1351974" cy="1768311"/>
          </a:xfrm>
          <a:prstGeom prst="rect">
            <a:avLst/>
          </a:prstGeom>
        </p:spPr>
      </p:pic>
      <p:pic>
        <p:nvPicPr>
          <p:cNvPr id="15" name="Grafik 14">
            <a:extLst>
              <a:ext uri="{FF2B5EF4-FFF2-40B4-BE49-F238E27FC236}">
                <a16:creationId xmlns:a16="http://schemas.microsoft.com/office/drawing/2014/main" id="{0B1BFE20-E35C-BADE-D291-7668EC9FB863}"/>
              </a:ext>
            </a:extLst>
          </p:cNvPr>
          <p:cNvPicPr>
            <a:picLocks noChangeAspect="1"/>
          </p:cNvPicPr>
          <p:nvPr/>
        </p:nvPicPr>
        <p:blipFill>
          <a:blip r:embed="rId5"/>
          <a:stretch>
            <a:fillRect/>
          </a:stretch>
        </p:blipFill>
        <p:spPr>
          <a:xfrm>
            <a:off x="215263" y="2286107"/>
            <a:ext cx="1743913" cy="2158371"/>
          </a:xfrm>
          <a:prstGeom prst="rect">
            <a:avLst/>
          </a:prstGeom>
        </p:spPr>
      </p:pic>
      <p:pic>
        <p:nvPicPr>
          <p:cNvPr id="8" name="Grafik 7">
            <a:extLst>
              <a:ext uri="{FF2B5EF4-FFF2-40B4-BE49-F238E27FC236}">
                <a16:creationId xmlns:a16="http://schemas.microsoft.com/office/drawing/2014/main" id="{A37892CF-66BA-3AEC-FA47-1F709309FC03}"/>
              </a:ext>
            </a:extLst>
          </p:cNvPr>
          <p:cNvPicPr>
            <a:picLocks noChangeAspect="1"/>
          </p:cNvPicPr>
          <p:nvPr/>
        </p:nvPicPr>
        <p:blipFill>
          <a:blip r:embed="rId6"/>
          <a:stretch>
            <a:fillRect/>
          </a:stretch>
        </p:blipFill>
        <p:spPr>
          <a:xfrm>
            <a:off x="5379462" y="977752"/>
            <a:ext cx="3457364" cy="5067005"/>
          </a:xfrm>
          <a:prstGeom prst="rect">
            <a:avLst/>
          </a:prstGeom>
        </p:spPr>
      </p:pic>
      <p:sp>
        <p:nvSpPr>
          <p:cNvPr id="3" name="Textfeld 2">
            <a:extLst>
              <a:ext uri="{FF2B5EF4-FFF2-40B4-BE49-F238E27FC236}">
                <a16:creationId xmlns:a16="http://schemas.microsoft.com/office/drawing/2014/main" id="{1C2750C6-0998-8FE6-7A14-3BFCD853EB86}"/>
              </a:ext>
            </a:extLst>
          </p:cNvPr>
          <p:cNvSpPr txBox="1"/>
          <p:nvPr/>
        </p:nvSpPr>
        <p:spPr>
          <a:xfrm>
            <a:off x="204997" y="4552550"/>
            <a:ext cx="5078278" cy="1600438"/>
          </a:xfrm>
          <a:prstGeom prst="rect">
            <a:avLst/>
          </a:prstGeom>
          <a:noFill/>
        </p:spPr>
        <p:txBody>
          <a:bodyPr wrap="square" rtlCol="0">
            <a:spAutoFit/>
          </a:bodyPr>
          <a:lstStyle/>
          <a:p>
            <a:pPr algn="ctr"/>
            <a:r>
              <a:rPr lang="de-DE" sz="1400" dirty="0">
                <a:solidFill>
                  <a:srgbClr val="FFFF00"/>
                </a:solidFill>
              </a:rPr>
              <a:t>Sesselbau 1992 unter einfachen Werkstattbedingungen in Repelen. Material: Eichenholz-verleimt.</a:t>
            </a:r>
          </a:p>
          <a:p>
            <a:pPr algn="ctr"/>
            <a:endParaRPr lang="de-DE" sz="1400" dirty="0">
              <a:solidFill>
                <a:srgbClr val="FFFF00"/>
              </a:solidFill>
            </a:endParaRPr>
          </a:p>
          <a:p>
            <a:pPr algn="ctr"/>
            <a:r>
              <a:rPr lang="de-DE" sz="1400" dirty="0">
                <a:solidFill>
                  <a:srgbClr val="FFFF00"/>
                </a:solidFill>
              </a:rPr>
              <a:t> </a:t>
            </a:r>
            <a:r>
              <a:rPr lang="de-DE" sz="1400" dirty="0"/>
              <a:t>Anlass: Bedarf eines Sitzmöbels für große Menschen. Studium der Stilrichtung, Ergometrie, und Formgestaltung. Die Polsterarbeiten wurde an einem Fachmann in Moers vergeben.</a:t>
            </a:r>
          </a:p>
        </p:txBody>
      </p:sp>
      <p:sp>
        <p:nvSpPr>
          <p:cNvPr id="4" name="Textfeld 3">
            <a:extLst>
              <a:ext uri="{FF2B5EF4-FFF2-40B4-BE49-F238E27FC236}">
                <a16:creationId xmlns:a16="http://schemas.microsoft.com/office/drawing/2014/main" id="{F0CDCFCF-0080-2B1C-B667-9F82D04FBF48}"/>
              </a:ext>
            </a:extLst>
          </p:cNvPr>
          <p:cNvSpPr txBox="1"/>
          <p:nvPr/>
        </p:nvSpPr>
        <p:spPr>
          <a:xfrm>
            <a:off x="5253422" y="953953"/>
            <a:ext cx="2080686" cy="738664"/>
          </a:xfrm>
          <a:prstGeom prst="rect">
            <a:avLst/>
          </a:prstGeom>
          <a:noFill/>
        </p:spPr>
        <p:txBody>
          <a:bodyPr wrap="square" rtlCol="0">
            <a:spAutoFit/>
          </a:bodyPr>
          <a:lstStyle/>
          <a:p>
            <a:pPr algn="ctr"/>
            <a:r>
              <a:rPr lang="de-DE" sz="1400" dirty="0"/>
              <a:t>Arbeitsschritte nach Arbeitsplan lt. REFA-Arbeitsvorbereitung</a:t>
            </a:r>
          </a:p>
        </p:txBody>
      </p:sp>
      <p:pic>
        <p:nvPicPr>
          <p:cNvPr id="17" name="Grafik 16">
            <a:extLst>
              <a:ext uri="{FF2B5EF4-FFF2-40B4-BE49-F238E27FC236}">
                <a16:creationId xmlns:a16="http://schemas.microsoft.com/office/drawing/2014/main" id="{E78BE2FE-3EF5-9D34-F77D-D4E6338D77EE}"/>
              </a:ext>
            </a:extLst>
          </p:cNvPr>
          <p:cNvPicPr>
            <a:picLocks noChangeAspect="1"/>
          </p:cNvPicPr>
          <p:nvPr/>
        </p:nvPicPr>
        <p:blipFill>
          <a:blip r:embed="rId7"/>
          <a:stretch>
            <a:fillRect/>
          </a:stretch>
        </p:blipFill>
        <p:spPr>
          <a:xfrm rot="16200000">
            <a:off x="2565007" y="1770766"/>
            <a:ext cx="2145667" cy="3189051"/>
          </a:xfrm>
          <a:prstGeom prst="rect">
            <a:avLst/>
          </a:prstGeom>
        </p:spPr>
      </p:pic>
      <p:sp>
        <p:nvSpPr>
          <p:cNvPr id="5" name="Fußzeilenplatzhalter 4">
            <a:extLst>
              <a:ext uri="{FF2B5EF4-FFF2-40B4-BE49-F238E27FC236}">
                <a16:creationId xmlns:a16="http://schemas.microsoft.com/office/drawing/2014/main" id="{9F74B502-643D-751E-8795-00C50C61866F}"/>
              </a:ext>
            </a:extLst>
          </p:cNvPr>
          <p:cNvSpPr>
            <a:spLocks noGrp="1"/>
          </p:cNvSpPr>
          <p:nvPr>
            <p:ph type="ftr" sz="quarter" idx="11"/>
          </p:nvPr>
        </p:nvSpPr>
        <p:spPr/>
        <p:txBody>
          <a:bodyPr/>
          <a:lstStyle/>
          <a:p>
            <a:r>
              <a:rPr lang="en-US"/>
              <a:t>H.-P. F. –Xanten, 2026</a:t>
            </a:r>
            <a:endParaRPr lang="en-US" dirty="0"/>
          </a:p>
        </p:txBody>
      </p:sp>
      <p:sp>
        <p:nvSpPr>
          <p:cNvPr id="13" name="Foliennummernplatzhalter 12">
            <a:extLst>
              <a:ext uri="{FF2B5EF4-FFF2-40B4-BE49-F238E27FC236}">
                <a16:creationId xmlns:a16="http://schemas.microsoft.com/office/drawing/2014/main" id="{D7E4E411-2AEB-E7F3-C850-BC214DC7E522}"/>
              </a:ext>
            </a:extLst>
          </p:cNvPr>
          <p:cNvSpPr>
            <a:spLocks noGrp="1"/>
          </p:cNvSpPr>
          <p:nvPr>
            <p:ph type="sldNum" sz="quarter" idx="12"/>
          </p:nvPr>
        </p:nvSpPr>
        <p:spPr>
          <a:xfrm>
            <a:off x="7013684" y="6369131"/>
            <a:ext cx="1977390" cy="365125"/>
          </a:xfrm>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36261009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88E2A-A168-19B5-081E-46648644B2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06B878-4709-80FE-F0EB-3336493BD269}"/>
              </a:ext>
            </a:extLst>
          </p:cNvPr>
          <p:cNvSpPr>
            <a:spLocks noGrp="1"/>
          </p:cNvSpPr>
          <p:nvPr>
            <p:ph type="title"/>
          </p:nvPr>
        </p:nvSpPr>
        <p:spPr>
          <a:xfrm>
            <a:off x="2310821" y="370525"/>
            <a:ext cx="6377940" cy="607227"/>
          </a:xfrm>
        </p:spPr>
        <p:txBody>
          <a:bodyPr>
            <a:normAutofit/>
          </a:bodyPr>
          <a:lstStyle/>
          <a:p>
            <a:r>
              <a:rPr lang="de-DE" sz="2800" dirty="0"/>
              <a:t>Stil-Sitzmöbel-2</a:t>
            </a:r>
          </a:p>
        </p:txBody>
      </p:sp>
      <p:sp>
        <p:nvSpPr>
          <p:cNvPr id="6" name="Textfeld 5">
            <a:extLst>
              <a:ext uri="{FF2B5EF4-FFF2-40B4-BE49-F238E27FC236}">
                <a16:creationId xmlns:a16="http://schemas.microsoft.com/office/drawing/2014/main" id="{9FBBA1B0-BEEC-6FA9-121F-A6AE8BBC6BC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FD4009B7-FCA3-4188-9E30-EAFFAEB79B77}"/>
              </a:ext>
            </a:extLst>
          </p:cNvPr>
          <p:cNvPicPr>
            <a:picLocks noChangeAspect="1"/>
          </p:cNvPicPr>
          <p:nvPr/>
        </p:nvPicPr>
        <p:blipFill>
          <a:blip r:embed="rId2"/>
          <a:stretch>
            <a:fillRect/>
          </a:stretch>
        </p:blipFill>
        <p:spPr>
          <a:xfrm>
            <a:off x="197622" y="150315"/>
            <a:ext cx="2971800" cy="4325112"/>
          </a:xfrm>
          <a:prstGeom prst="rect">
            <a:avLst/>
          </a:prstGeom>
        </p:spPr>
      </p:pic>
      <p:pic>
        <p:nvPicPr>
          <p:cNvPr id="9" name="Grafik 8">
            <a:extLst>
              <a:ext uri="{FF2B5EF4-FFF2-40B4-BE49-F238E27FC236}">
                <a16:creationId xmlns:a16="http://schemas.microsoft.com/office/drawing/2014/main" id="{872A3113-4940-BFAF-D72F-3A8A5AE6739A}"/>
              </a:ext>
            </a:extLst>
          </p:cNvPr>
          <p:cNvPicPr>
            <a:picLocks noChangeAspect="1"/>
          </p:cNvPicPr>
          <p:nvPr/>
        </p:nvPicPr>
        <p:blipFill>
          <a:blip r:embed="rId3"/>
          <a:stretch>
            <a:fillRect/>
          </a:stretch>
        </p:blipFill>
        <p:spPr>
          <a:xfrm>
            <a:off x="3319239" y="977752"/>
            <a:ext cx="3696858" cy="5550822"/>
          </a:xfrm>
          <a:prstGeom prst="rect">
            <a:avLst/>
          </a:prstGeom>
        </p:spPr>
      </p:pic>
      <p:pic>
        <p:nvPicPr>
          <p:cNvPr id="11" name="Grafik 10">
            <a:extLst>
              <a:ext uri="{FF2B5EF4-FFF2-40B4-BE49-F238E27FC236}">
                <a16:creationId xmlns:a16="http://schemas.microsoft.com/office/drawing/2014/main" id="{66E18629-E71B-7872-C3B6-0F7E67344070}"/>
              </a:ext>
            </a:extLst>
          </p:cNvPr>
          <p:cNvPicPr>
            <a:picLocks noChangeAspect="1"/>
          </p:cNvPicPr>
          <p:nvPr/>
        </p:nvPicPr>
        <p:blipFill>
          <a:blip r:embed="rId4"/>
          <a:stretch>
            <a:fillRect/>
          </a:stretch>
        </p:blipFill>
        <p:spPr>
          <a:xfrm>
            <a:off x="7182982" y="977752"/>
            <a:ext cx="1763396" cy="2634720"/>
          </a:xfrm>
          <a:prstGeom prst="rect">
            <a:avLst/>
          </a:prstGeom>
        </p:spPr>
      </p:pic>
      <p:sp>
        <p:nvSpPr>
          <p:cNvPr id="3" name="Textfeld 2">
            <a:extLst>
              <a:ext uri="{FF2B5EF4-FFF2-40B4-BE49-F238E27FC236}">
                <a16:creationId xmlns:a16="http://schemas.microsoft.com/office/drawing/2014/main" id="{6E17F8AC-177C-93B9-136C-C34C5D63B0C1}"/>
              </a:ext>
            </a:extLst>
          </p:cNvPr>
          <p:cNvSpPr txBox="1"/>
          <p:nvPr/>
        </p:nvSpPr>
        <p:spPr>
          <a:xfrm>
            <a:off x="-38455" y="4695637"/>
            <a:ext cx="3443954" cy="800219"/>
          </a:xfrm>
          <a:prstGeom prst="rect">
            <a:avLst/>
          </a:prstGeom>
          <a:noFill/>
        </p:spPr>
        <p:txBody>
          <a:bodyPr wrap="square" rtlCol="0">
            <a:spAutoFit/>
          </a:bodyPr>
          <a:lstStyle/>
          <a:p>
            <a:pPr algn="ctr"/>
            <a:r>
              <a:rPr lang="de-DE" sz="1600" dirty="0">
                <a:solidFill>
                  <a:srgbClr val="FFFF00"/>
                </a:solidFill>
              </a:rPr>
              <a:t>Ursprüngliche Idee: Beistellsessel für die Pracht-Standuhr</a:t>
            </a:r>
          </a:p>
          <a:p>
            <a:pPr algn="ctr"/>
            <a:r>
              <a:rPr lang="de-DE" sz="1400" dirty="0"/>
              <a:t>(jetzt: Uhrenstandort bei Simone)</a:t>
            </a:r>
          </a:p>
        </p:txBody>
      </p:sp>
      <p:sp>
        <p:nvSpPr>
          <p:cNvPr id="4" name="Textfeld 3">
            <a:extLst>
              <a:ext uri="{FF2B5EF4-FFF2-40B4-BE49-F238E27FC236}">
                <a16:creationId xmlns:a16="http://schemas.microsoft.com/office/drawing/2014/main" id="{742C777D-A37D-95E1-EE82-5340E6E8C8B4}"/>
              </a:ext>
            </a:extLst>
          </p:cNvPr>
          <p:cNvSpPr txBox="1"/>
          <p:nvPr/>
        </p:nvSpPr>
        <p:spPr>
          <a:xfrm>
            <a:off x="7087735" y="3941584"/>
            <a:ext cx="1996444" cy="2062103"/>
          </a:xfrm>
          <a:prstGeom prst="rect">
            <a:avLst/>
          </a:prstGeom>
          <a:noFill/>
        </p:spPr>
        <p:txBody>
          <a:bodyPr wrap="square" rtlCol="0">
            <a:spAutoFit/>
          </a:bodyPr>
          <a:lstStyle/>
          <a:p>
            <a:pPr algn="ctr"/>
            <a:r>
              <a:rPr lang="de-DE" sz="1600" dirty="0">
                <a:solidFill>
                  <a:srgbClr val="FFFF00"/>
                </a:solidFill>
              </a:rPr>
              <a:t>Fertig </a:t>
            </a:r>
            <a:r>
              <a:rPr lang="de-DE" sz="1600" dirty="0"/>
              <a:t>ergonomisch gepolstert </a:t>
            </a:r>
          </a:p>
          <a:p>
            <a:pPr algn="ctr"/>
            <a:r>
              <a:rPr lang="de-DE" sz="1600" dirty="0"/>
              <a:t>bei einem Fachmann in Moers</a:t>
            </a:r>
          </a:p>
          <a:p>
            <a:pPr algn="ctr"/>
            <a:endParaRPr lang="de-DE" sz="1600" dirty="0"/>
          </a:p>
          <a:p>
            <a:pPr algn="ctr"/>
            <a:r>
              <a:rPr lang="de-DE" sz="1600" dirty="0">
                <a:solidFill>
                  <a:srgbClr val="FFFF00"/>
                </a:solidFill>
              </a:rPr>
              <a:t>Zustand 1992</a:t>
            </a:r>
          </a:p>
        </p:txBody>
      </p:sp>
      <p:sp>
        <p:nvSpPr>
          <p:cNvPr id="5" name="Fußzeilenplatzhalter 4">
            <a:extLst>
              <a:ext uri="{FF2B5EF4-FFF2-40B4-BE49-F238E27FC236}">
                <a16:creationId xmlns:a16="http://schemas.microsoft.com/office/drawing/2014/main" id="{D8FFEC1B-C441-D96F-993D-0F6C155A1094}"/>
              </a:ext>
            </a:extLst>
          </p:cNvPr>
          <p:cNvSpPr>
            <a:spLocks noGrp="1"/>
          </p:cNvSpPr>
          <p:nvPr>
            <p:ph type="ftr" sz="quarter" idx="11"/>
          </p:nvPr>
        </p:nvSpPr>
        <p:spPr/>
        <p:txBody>
          <a:bodyPr/>
          <a:lstStyle/>
          <a:p>
            <a:r>
              <a:rPr lang="en-US"/>
              <a:t>H.-P. F. –Xanten, 2026</a:t>
            </a:r>
            <a:endParaRPr lang="en-US" dirty="0"/>
          </a:p>
        </p:txBody>
      </p:sp>
      <p:sp>
        <p:nvSpPr>
          <p:cNvPr id="12" name="Foliennummernplatzhalter 11">
            <a:extLst>
              <a:ext uri="{FF2B5EF4-FFF2-40B4-BE49-F238E27FC236}">
                <a16:creationId xmlns:a16="http://schemas.microsoft.com/office/drawing/2014/main" id="{49B749F0-37C5-6FC0-68A0-7E04558788D0}"/>
              </a:ext>
            </a:extLst>
          </p:cNvPr>
          <p:cNvSpPr>
            <a:spLocks noGrp="1"/>
          </p:cNvSpPr>
          <p:nvPr>
            <p:ph type="sldNum" sz="quarter" idx="12"/>
          </p:nvPr>
        </p:nvSpPr>
        <p:spPr>
          <a:xfrm>
            <a:off x="7022559" y="6393741"/>
            <a:ext cx="1977390" cy="365125"/>
          </a:xfrm>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13968220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53477-DCF3-95E4-3B84-35E7170866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7C158-386C-0534-7FB3-595CB8C2E3B9}"/>
              </a:ext>
            </a:extLst>
          </p:cNvPr>
          <p:cNvSpPr>
            <a:spLocks noGrp="1"/>
          </p:cNvSpPr>
          <p:nvPr>
            <p:ph type="title"/>
          </p:nvPr>
        </p:nvSpPr>
        <p:spPr>
          <a:xfrm>
            <a:off x="2310821" y="370525"/>
            <a:ext cx="6377940" cy="607227"/>
          </a:xfrm>
        </p:spPr>
        <p:txBody>
          <a:bodyPr>
            <a:normAutofit/>
          </a:bodyPr>
          <a:lstStyle/>
          <a:p>
            <a:r>
              <a:rPr lang="de-DE" sz="2800" dirty="0"/>
              <a:t>Unser Wohnraum</a:t>
            </a:r>
          </a:p>
        </p:txBody>
      </p:sp>
      <p:sp>
        <p:nvSpPr>
          <p:cNvPr id="6" name="Textfeld 5">
            <a:extLst>
              <a:ext uri="{FF2B5EF4-FFF2-40B4-BE49-F238E27FC236}">
                <a16:creationId xmlns:a16="http://schemas.microsoft.com/office/drawing/2014/main" id="{084FEF8E-4512-CB9C-168B-AC58351C7F65}"/>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3C6A53B4-5C7D-A37D-E569-35A409936897}"/>
              </a:ext>
            </a:extLst>
          </p:cNvPr>
          <p:cNvPicPr>
            <a:picLocks noChangeAspect="1"/>
          </p:cNvPicPr>
          <p:nvPr/>
        </p:nvPicPr>
        <p:blipFill>
          <a:blip r:embed="rId2"/>
          <a:stretch>
            <a:fillRect/>
          </a:stretch>
        </p:blipFill>
        <p:spPr>
          <a:xfrm>
            <a:off x="136554" y="991037"/>
            <a:ext cx="8870892" cy="4989877"/>
          </a:xfrm>
          <a:prstGeom prst="rect">
            <a:avLst/>
          </a:prstGeom>
        </p:spPr>
      </p:pic>
      <p:sp>
        <p:nvSpPr>
          <p:cNvPr id="3" name="Textfeld 2">
            <a:extLst>
              <a:ext uri="{FF2B5EF4-FFF2-40B4-BE49-F238E27FC236}">
                <a16:creationId xmlns:a16="http://schemas.microsoft.com/office/drawing/2014/main" id="{0DA9A67F-31DA-5D90-9CCF-6733624E6174}"/>
              </a:ext>
            </a:extLst>
          </p:cNvPr>
          <p:cNvSpPr txBox="1"/>
          <p:nvPr/>
        </p:nvSpPr>
        <p:spPr>
          <a:xfrm>
            <a:off x="4018326" y="6114533"/>
            <a:ext cx="3212984" cy="369332"/>
          </a:xfrm>
          <a:prstGeom prst="rect">
            <a:avLst/>
          </a:prstGeom>
          <a:noFill/>
        </p:spPr>
        <p:txBody>
          <a:bodyPr wrap="square" rtlCol="0">
            <a:spAutoFit/>
          </a:bodyPr>
          <a:lstStyle/>
          <a:p>
            <a:r>
              <a:rPr lang="de-DE" dirty="0"/>
              <a:t>Aufnahme von März 2026</a:t>
            </a:r>
          </a:p>
        </p:txBody>
      </p:sp>
      <p:sp>
        <p:nvSpPr>
          <p:cNvPr id="5" name="Fußzeilenplatzhalter 4">
            <a:extLst>
              <a:ext uri="{FF2B5EF4-FFF2-40B4-BE49-F238E27FC236}">
                <a16:creationId xmlns:a16="http://schemas.microsoft.com/office/drawing/2014/main" id="{76F1D6F2-0442-5C78-70C6-DA1040053B12}"/>
              </a:ext>
            </a:extLst>
          </p:cNvPr>
          <p:cNvSpPr>
            <a:spLocks noGrp="1"/>
          </p:cNvSpPr>
          <p:nvPr>
            <p:ph type="ftr" sz="quarter" idx="11"/>
          </p:nvPr>
        </p:nvSpPr>
        <p:spPr/>
        <p:txBody>
          <a:bodyPr/>
          <a:lstStyle/>
          <a:p>
            <a:r>
              <a:rPr lang="en-US"/>
              <a:t>H.-P. F. –Xanten, 2026</a:t>
            </a:r>
            <a:endParaRPr lang="en-US" dirty="0"/>
          </a:p>
        </p:txBody>
      </p:sp>
      <p:sp>
        <p:nvSpPr>
          <p:cNvPr id="9" name="Foliennummernplatzhalter 8">
            <a:extLst>
              <a:ext uri="{FF2B5EF4-FFF2-40B4-BE49-F238E27FC236}">
                <a16:creationId xmlns:a16="http://schemas.microsoft.com/office/drawing/2014/main" id="{5572323A-0EDF-127A-A766-73F81E89224C}"/>
              </a:ext>
            </a:extLst>
          </p:cNvPr>
          <p:cNvSpPr>
            <a:spLocks noGrp="1"/>
          </p:cNvSpPr>
          <p:nvPr>
            <p:ph type="sldNum" sz="quarter" idx="12"/>
          </p:nvPr>
        </p:nvSpPr>
        <p:spPr>
          <a:xfrm>
            <a:off x="7030056" y="6301302"/>
            <a:ext cx="1977390" cy="365125"/>
          </a:xfrm>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38018575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6F10D-8974-F940-D316-CF6BA77A2A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CB1CC0-5C69-7E4C-0F9F-ADB6F38E8C4D}"/>
              </a:ext>
            </a:extLst>
          </p:cNvPr>
          <p:cNvSpPr>
            <a:spLocks noGrp="1"/>
          </p:cNvSpPr>
          <p:nvPr>
            <p:ph type="title"/>
          </p:nvPr>
        </p:nvSpPr>
        <p:spPr>
          <a:xfrm>
            <a:off x="4102217" y="370525"/>
            <a:ext cx="4586543" cy="607227"/>
          </a:xfrm>
        </p:spPr>
        <p:txBody>
          <a:bodyPr>
            <a:normAutofit fontScale="90000"/>
          </a:bodyPr>
          <a:lstStyle/>
          <a:p>
            <a:r>
              <a:rPr lang="de-DE" sz="2800" dirty="0"/>
              <a:t>herren-zimmer-Schrank</a:t>
            </a:r>
          </a:p>
        </p:txBody>
      </p:sp>
      <p:sp>
        <p:nvSpPr>
          <p:cNvPr id="6" name="Textfeld 5">
            <a:extLst>
              <a:ext uri="{FF2B5EF4-FFF2-40B4-BE49-F238E27FC236}">
                <a16:creationId xmlns:a16="http://schemas.microsoft.com/office/drawing/2014/main" id="{8B51CEF1-7885-587C-245F-7A7D4E4506C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4EBAF1FC-C0AE-38D2-D0A9-F5D88C5B7B01}"/>
              </a:ext>
            </a:extLst>
          </p:cNvPr>
          <p:cNvPicPr>
            <a:picLocks noChangeAspect="1"/>
          </p:cNvPicPr>
          <p:nvPr/>
        </p:nvPicPr>
        <p:blipFill>
          <a:blip r:embed="rId2"/>
          <a:stretch>
            <a:fillRect/>
          </a:stretch>
        </p:blipFill>
        <p:spPr>
          <a:xfrm>
            <a:off x="188274" y="137029"/>
            <a:ext cx="3563330" cy="6224406"/>
          </a:xfrm>
          <a:prstGeom prst="rect">
            <a:avLst/>
          </a:prstGeom>
        </p:spPr>
      </p:pic>
      <p:pic>
        <p:nvPicPr>
          <p:cNvPr id="3" name="Grafik 2">
            <a:extLst>
              <a:ext uri="{FF2B5EF4-FFF2-40B4-BE49-F238E27FC236}">
                <a16:creationId xmlns:a16="http://schemas.microsoft.com/office/drawing/2014/main" id="{23155124-6361-EBE8-3D7E-0ADB25923E03}"/>
              </a:ext>
            </a:extLst>
          </p:cNvPr>
          <p:cNvPicPr>
            <a:picLocks noChangeAspect="1"/>
          </p:cNvPicPr>
          <p:nvPr/>
        </p:nvPicPr>
        <p:blipFill>
          <a:blip r:embed="rId3"/>
          <a:stretch>
            <a:fillRect/>
          </a:stretch>
        </p:blipFill>
        <p:spPr>
          <a:xfrm>
            <a:off x="3751604" y="1093860"/>
            <a:ext cx="2456763" cy="3229921"/>
          </a:xfrm>
          <a:prstGeom prst="rect">
            <a:avLst/>
          </a:prstGeom>
        </p:spPr>
      </p:pic>
      <p:pic>
        <p:nvPicPr>
          <p:cNvPr id="8" name="Grafik 7">
            <a:extLst>
              <a:ext uri="{FF2B5EF4-FFF2-40B4-BE49-F238E27FC236}">
                <a16:creationId xmlns:a16="http://schemas.microsoft.com/office/drawing/2014/main" id="{0072D29A-9B57-6261-43FD-066655C21313}"/>
              </a:ext>
            </a:extLst>
          </p:cNvPr>
          <p:cNvPicPr>
            <a:picLocks noChangeAspect="1"/>
          </p:cNvPicPr>
          <p:nvPr/>
        </p:nvPicPr>
        <p:blipFill>
          <a:blip r:embed="rId4"/>
          <a:stretch>
            <a:fillRect/>
          </a:stretch>
        </p:blipFill>
        <p:spPr>
          <a:xfrm rot="16200000">
            <a:off x="5374765" y="2583071"/>
            <a:ext cx="4583630" cy="2578292"/>
          </a:xfrm>
          <a:prstGeom prst="rect">
            <a:avLst/>
          </a:prstGeom>
        </p:spPr>
      </p:pic>
      <p:sp>
        <p:nvSpPr>
          <p:cNvPr id="11" name="Textfeld 10">
            <a:extLst>
              <a:ext uri="{FF2B5EF4-FFF2-40B4-BE49-F238E27FC236}">
                <a16:creationId xmlns:a16="http://schemas.microsoft.com/office/drawing/2014/main" id="{E6F11590-D8D8-C3D1-0BCA-1AB0E6D9542B}"/>
              </a:ext>
            </a:extLst>
          </p:cNvPr>
          <p:cNvSpPr txBox="1"/>
          <p:nvPr/>
        </p:nvSpPr>
        <p:spPr>
          <a:xfrm>
            <a:off x="1907984" y="5350805"/>
            <a:ext cx="4469450" cy="954107"/>
          </a:xfrm>
          <a:prstGeom prst="rect">
            <a:avLst/>
          </a:prstGeom>
          <a:noFill/>
        </p:spPr>
        <p:txBody>
          <a:bodyPr wrap="square" rtlCol="0">
            <a:spAutoFit/>
          </a:bodyPr>
          <a:lstStyle/>
          <a:p>
            <a:pPr algn="ctr"/>
            <a:r>
              <a:rPr lang="de-DE" sz="1400" dirty="0">
                <a:solidFill>
                  <a:srgbClr val="FFFF00"/>
                </a:solidFill>
              </a:rPr>
              <a:t>Arbeitszimmerschrank, Bauzeit 1987 in Moers unter einfachen Werkstattbedingungen, signiert</a:t>
            </a:r>
          </a:p>
          <a:p>
            <a:pPr algn="ctr"/>
            <a:r>
              <a:rPr lang="de-DE" sz="1400" dirty="0">
                <a:solidFill>
                  <a:srgbClr val="FFFF00"/>
                </a:solidFill>
              </a:rPr>
              <a:t> </a:t>
            </a:r>
            <a:r>
              <a:rPr lang="de-DE" sz="1400" dirty="0"/>
              <a:t>Anlass war , die Erstehung eines </a:t>
            </a:r>
          </a:p>
          <a:p>
            <a:pPr algn="ctr"/>
            <a:r>
              <a:rPr lang="de-DE" sz="1400" dirty="0"/>
              <a:t>antiken engl. Bleiglasfensters mit Gravur.</a:t>
            </a:r>
          </a:p>
        </p:txBody>
      </p:sp>
      <p:sp>
        <p:nvSpPr>
          <p:cNvPr id="4" name="Textfeld 3">
            <a:extLst>
              <a:ext uri="{FF2B5EF4-FFF2-40B4-BE49-F238E27FC236}">
                <a16:creationId xmlns:a16="http://schemas.microsoft.com/office/drawing/2014/main" id="{925553A1-5FC1-15CE-3DFA-144A18CE115A}"/>
              </a:ext>
            </a:extLst>
          </p:cNvPr>
          <p:cNvSpPr txBox="1"/>
          <p:nvPr/>
        </p:nvSpPr>
        <p:spPr>
          <a:xfrm>
            <a:off x="4034046" y="4375627"/>
            <a:ext cx="2080469" cy="307777"/>
          </a:xfrm>
          <a:prstGeom prst="rect">
            <a:avLst/>
          </a:prstGeom>
          <a:noFill/>
        </p:spPr>
        <p:txBody>
          <a:bodyPr wrap="square" rtlCol="0">
            <a:spAutoFit/>
          </a:bodyPr>
          <a:lstStyle/>
          <a:p>
            <a:r>
              <a:rPr lang="de-DE" sz="1400" dirty="0"/>
              <a:t>Rohbau in Repelen</a:t>
            </a:r>
          </a:p>
        </p:txBody>
      </p:sp>
      <p:sp>
        <p:nvSpPr>
          <p:cNvPr id="5" name="Fußzeilenplatzhalter 4">
            <a:extLst>
              <a:ext uri="{FF2B5EF4-FFF2-40B4-BE49-F238E27FC236}">
                <a16:creationId xmlns:a16="http://schemas.microsoft.com/office/drawing/2014/main" id="{18C90858-E0E5-1514-0A12-EFDD5591CB7F}"/>
              </a:ext>
            </a:extLst>
          </p:cNvPr>
          <p:cNvSpPr>
            <a:spLocks noGrp="1"/>
          </p:cNvSpPr>
          <p:nvPr>
            <p:ph type="ftr" sz="quarter" idx="11"/>
          </p:nvPr>
        </p:nvSpPr>
        <p:spPr/>
        <p:txBody>
          <a:bodyPr/>
          <a:lstStyle/>
          <a:p>
            <a:r>
              <a:rPr lang="en-US"/>
              <a:t>H.-P. F. –Xanten, 2026</a:t>
            </a:r>
            <a:endParaRPr lang="en-US" dirty="0"/>
          </a:p>
        </p:txBody>
      </p:sp>
      <p:sp>
        <p:nvSpPr>
          <p:cNvPr id="12" name="Foliennummernplatzhalter 11">
            <a:extLst>
              <a:ext uri="{FF2B5EF4-FFF2-40B4-BE49-F238E27FC236}">
                <a16:creationId xmlns:a16="http://schemas.microsoft.com/office/drawing/2014/main" id="{7E72605F-7051-39FE-5581-B076F798DD4F}"/>
              </a:ext>
            </a:extLst>
          </p:cNvPr>
          <p:cNvSpPr>
            <a:spLocks noGrp="1"/>
          </p:cNvSpPr>
          <p:nvPr>
            <p:ph type="sldNum" sz="quarter" idx="12"/>
          </p:nvPr>
        </p:nvSpPr>
        <p:spPr>
          <a:xfrm>
            <a:off x="6978336" y="6342560"/>
            <a:ext cx="1977390" cy="365125"/>
          </a:xfrm>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5501557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CF7AA-85DC-8647-8018-525E955AF0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26EEAC-B01F-08E1-2F71-D4CAF7A65031}"/>
              </a:ext>
            </a:extLst>
          </p:cNvPr>
          <p:cNvSpPr>
            <a:spLocks noGrp="1"/>
          </p:cNvSpPr>
          <p:nvPr>
            <p:ph type="title"/>
          </p:nvPr>
        </p:nvSpPr>
        <p:spPr>
          <a:xfrm>
            <a:off x="4652193" y="370525"/>
            <a:ext cx="4036568" cy="607227"/>
          </a:xfrm>
        </p:spPr>
        <p:txBody>
          <a:bodyPr>
            <a:normAutofit fontScale="90000"/>
          </a:bodyPr>
          <a:lstStyle/>
          <a:p>
            <a:r>
              <a:rPr lang="de-DE" sz="2800" dirty="0"/>
              <a:t>herren-zimmer-Möbel</a:t>
            </a:r>
          </a:p>
        </p:txBody>
      </p:sp>
      <p:sp>
        <p:nvSpPr>
          <p:cNvPr id="6" name="Textfeld 5">
            <a:extLst>
              <a:ext uri="{FF2B5EF4-FFF2-40B4-BE49-F238E27FC236}">
                <a16:creationId xmlns:a16="http://schemas.microsoft.com/office/drawing/2014/main" id="{3869A54A-C368-1E4A-B1F1-BB42CBE7FF64}"/>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7FD046C6-75B9-6AE0-FD65-6F9DB2BDBCEE}"/>
              </a:ext>
            </a:extLst>
          </p:cNvPr>
          <p:cNvPicPr>
            <a:picLocks noChangeAspect="1"/>
          </p:cNvPicPr>
          <p:nvPr/>
        </p:nvPicPr>
        <p:blipFill>
          <a:blip r:embed="rId2"/>
          <a:stretch>
            <a:fillRect/>
          </a:stretch>
        </p:blipFill>
        <p:spPr>
          <a:xfrm>
            <a:off x="180047" y="150315"/>
            <a:ext cx="4311763" cy="6169354"/>
          </a:xfrm>
          <a:prstGeom prst="rect">
            <a:avLst/>
          </a:prstGeom>
        </p:spPr>
      </p:pic>
      <p:pic>
        <p:nvPicPr>
          <p:cNvPr id="5" name="Grafik 4">
            <a:extLst>
              <a:ext uri="{FF2B5EF4-FFF2-40B4-BE49-F238E27FC236}">
                <a16:creationId xmlns:a16="http://schemas.microsoft.com/office/drawing/2014/main" id="{3F7ED1B2-7AB3-59C7-CA18-9FB2FA1922C6}"/>
              </a:ext>
            </a:extLst>
          </p:cNvPr>
          <p:cNvPicPr>
            <a:picLocks noChangeAspect="1"/>
          </p:cNvPicPr>
          <p:nvPr/>
        </p:nvPicPr>
        <p:blipFill>
          <a:blip r:embed="rId3"/>
          <a:stretch>
            <a:fillRect/>
          </a:stretch>
        </p:blipFill>
        <p:spPr>
          <a:xfrm>
            <a:off x="6955119" y="977752"/>
            <a:ext cx="1841473" cy="5435889"/>
          </a:xfrm>
          <a:prstGeom prst="rect">
            <a:avLst/>
          </a:prstGeom>
        </p:spPr>
      </p:pic>
      <p:sp>
        <p:nvSpPr>
          <p:cNvPr id="3" name="Textfeld 2">
            <a:extLst>
              <a:ext uri="{FF2B5EF4-FFF2-40B4-BE49-F238E27FC236}">
                <a16:creationId xmlns:a16="http://schemas.microsoft.com/office/drawing/2014/main" id="{95E3BB61-2A22-45D6-29EF-50BE9E0B9BE4}"/>
              </a:ext>
            </a:extLst>
          </p:cNvPr>
          <p:cNvSpPr txBox="1"/>
          <p:nvPr/>
        </p:nvSpPr>
        <p:spPr>
          <a:xfrm>
            <a:off x="4491810" y="1239140"/>
            <a:ext cx="2430773" cy="1938992"/>
          </a:xfrm>
          <a:prstGeom prst="rect">
            <a:avLst/>
          </a:prstGeom>
          <a:noFill/>
        </p:spPr>
        <p:txBody>
          <a:bodyPr wrap="square" rtlCol="0">
            <a:spAutoFit/>
          </a:bodyPr>
          <a:lstStyle/>
          <a:p>
            <a:r>
              <a:rPr lang="de-DE" sz="1600" dirty="0">
                <a:solidFill>
                  <a:srgbClr val="FFFF00"/>
                </a:solidFill>
              </a:rPr>
              <a:t>Arbeitsplatz </a:t>
            </a:r>
            <a:r>
              <a:rPr lang="de-DE" sz="1600">
                <a:solidFill>
                  <a:srgbClr val="FFFF00"/>
                </a:solidFill>
              </a:rPr>
              <a:t>als „Herrenzimmer“ </a:t>
            </a:r>
            <a:r>
              <a:rPr lang="de-DE" sz="1600" dirty="0">
                <a:solidFill>
                  <a:srgbClr val="FFFF00"/>
                </a:solidFill>
              </a:rPr>
              <a:t>aus massivem Eichenholz:</a:t>
            </a:r>
          </a:p>
          <a:p>
            <a:endParaRPr lang="de-DE" sz="1600" dirty="0">
              <a:solidFill>
                <a:srgbClr val="FFFF00"/>
              </a:solidFill>
            </a:endParaRPr>
          </a:p>
          <a:p>
            <a:r>
              <a:rPr lang="de-DE" sz="1400" b="1" dirty="0"/>
              <a:t>Schreibtisch</a:t>
            </a:r>
            <a:r>
              <a:rPr lang="de-DE" sz="1400" dirty="0"/>
              <a:t> von 1986, signiert</a:t>
            </a:r>
          </a:p>
          <a:p>
            <a:r>
              <a:rPr lang="de-DE" sz="1400" b="1" dirty="0"/>
              <a:t>Bücherwand</a:t>
            </a:r>
            <a:r>
              <a:rPr lang="de-DE" sz="1400" dirty="0"/>
              <a:t> von 1997</a:t>
            </a:r>
          </a:p>
          <a:p>
            <a:r>
              <a:rPr lang="de-DE" sz="1400" b="1" dirty="0"/>
              <a:t>Internet-Platz</a:t>
            </a:r>
            <a:r>
              <a:rPr lang="de-DE" sz="1400" dirty="0"/>
              <a:t> von 2026</a:t>
            </a:r>
          </a:p>
        </p:txBody>
      </p:sp>
      <p:sp>
        <p:nvSpPr>
          <p:cNvPr id="7" name="Textfeld 6">
            <a:extLst>
              <a:ext uri="{FF2B5EF4-FFF2-40B4-BE49-F238E27FC236}">
                <a16:creationId xmlns:a16="http://schemas.microsoft.com/office/drawing/2014/main" id="{28118709-D707-B4C9-F56B-36CADA908BBE}"/>
              </a:ext>
            </a:extLst>
          </p:cNvPr>
          <p:cNvSpPr txBox="1"/>
          <p:nvPr/>
        </p:nvSpPr>
        <p:spPr>
          <a:xfrm>
            <a:off x="4572000" y="4772474"/>
            <a:ext cx="2350583" cy="1692771"/>
          </a:xfrm>
          <a:prstGeom prst="rect">
            <a:avLst/>
          </a:prstGeom>
          <a:noFill/>
        </p:spPr>
        <p:txBody>
          <a:bodyPr wrap="square" rtlCol="0">
            <a:spAutoFit/>
          </a:bodyPr>
          <a:lstStyle/>
          <a:p>
            <a:pPr algn="r"/>
            <a:r>
              <a:rPr lang="de-DE" sz="1600" dirty="0">
                <a:solidFill>
                  <a:srgbClr val="FFFF00"/>
                </a:solidFill>
              </a:rPr>
              <a:t>Küche-Eckschrank</a:t>
            </a:r>
          </a:p>
          <a:p>
            <a:pPr algn="r"/>
            <a:r>
              <a:rPr lang="de-DE" sz="1400" dirty="0">
                <a:solidFill>
                  <a:srgbClr val="FFFF00"/>
                </a:solidFill>
              </a:rPr>
              <a:t>von 1984 signiert.</a:t>
            </a:r>
          </a:p>
          <a:p>
            <a:pPr algn="r"/>
            <a:endParaRPr lang="de-DE" sz="1400" dirty="0">
              <a:solidFill>
                <a:srgbClr val="FFFF00"/>
              </a:solidFill>
            </a:endParaRPr>
          </a:p>
          <a:p>
            <a:pPr algn="r"/>
            <a:r>
              <a:rPr lang="de-DE" sz="1200" dirty="0"/>
              <a:t>Massiv aus Eichenholz</a:t>
            </a:r>
          </a:p>
          <a:p>
            <a:pPr algn="r"/>
            <a:r>
              <a:rPr lang="de-DE" sz="1200" dirty="0"/>
              <a:t>Oberschrank als Vitrinenteil engl. Bleiglasfenster</a:t>
            </a:r>
          </a:p>
          <a:p>
            <a:pPr algn="r"/>
            <a:r>
              <a:rPr lang="de-DE" sz="1200" dirty="0"/>
              <a:t>Schublade</a:t>
            </a:r>
          </a:p>
          <a:p>
            <a:pPr algn="r"/>
            <a:r>
              <a:rPr lang="de-DE" sz="1200" dirty="0"/>
              <a:t>Unterlagen-Ablage</a:t>
            </a:r>
            <a:endParaRPr lang="de-DE" sz="1400" dirty="0">
              <a:solidFill>
                <a:srgbClr val="FFFF00"/>
              </a:solidFill>
            </a:endParaRPr>
          </a:p>
        </p:txBody>
      </p:sp>
      <p:sp>
        <p:nvSpPr>
          <p:cNvPr id="9" name="Fußzeilenplatzhalter 8">
            <a:extLst>
              <a:ext uri="{FF2B5EF4-FFF2-40B4-BE49-F238E27FC236}">
                <a16:creationId xmlns:a16="http://schemas.microsoft.com/office/drawing/2014/main" id="{3B670769-8EB5-43EE-FD67-B252B4D37D58}"/>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A6F0792A-A82C-1000-2604-3E990E6C5014}"/>
              </a:ext>
            </a:extLst>
          </p:cNvPr>
          <p:cNvSpPr>
            <a:spLocks noGrp="1"/>
          </p:cNvSpPr>
          <p:nvPr>
            <p:ph type="sldNum" sz="quarter" idx="12"/>
          </p:nvPr>
        </p:nvSpPr>
        <p:spPr>
          <a:xfrm>
            <a:off x="7002773" y="6342560"/>
            <a:ext cx="1977390" cy="365125"/>
          </a:xfrm>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6721489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40935-7904-C696-0971-A8F76116EB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22AC2A-2DA1-6DB2-8107-95E0DB1D5E4C}"/>
              </a:ext>
            </a:extLst>
          </p:cNvPr>
          <p:cNvSpPr>
            <a:spLocks noGrp="1"/>
          </p:cNvSpPr>
          <p:nvPr>
            <p:ph type="title"/>
          </p:nvPr>
        </p:nvSpPr>
        <p:spPr>
          <a:xfrm>
            <a:off x="5553075" y="370525"/>
            <a:ext cx="3135686" cy="607227"/>
          </a:xfrm>
        </p:spPr>
        <p:txBody>
          <a:bodyPr>
            <a:normAutofit/>
          </a:bodyPr>
          <a:lstStyle/>
          <a:p>
            <a:r>
              <a:rPr lang="de-DE" sz="2800" dirty="0"/>
              <a:t>Im Wohnraum</a:t>
            </a:r>
          </a:p>
        </p:txBody>
      </p:sp>
      <p:sp>
        <p:nvSpPr>
          <p:cNvPr id="6" name="Textfeld 5">
            <a:extLst>
              <a:ext uri="{FF2B5EF4-FFF2-40B4-BE49-F238E27FC236}">
                <a16:creationId xmlns:a16="http://schemas.microsoft.com/office/drawing/2014/main" id="{69CD7CA5-2B53-291A-B6B9-4736D853ACFB}"/>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A081CE24-FDBD-F83E-DD84-1D1586DB9B7E}"/>
              </a:ext>
            </a:extLst>
          </p:cNvPr>
          <p:cNvPicPr>
            <a:picLocks noChangeAspect="1"/>
          </p:cNvPicPr>
          <p:nvPr/>
        </p:nvPicPr>
        <p:blipFill>
          <a:blip r:embed="rId2"/>
          <a:stretch>
            <a:fillRect/>
          </a:stretch>
        </p:blipFill>
        <p:spPr>
          <a:xfrm>
            <a:off x="594360" y="1053803"/>
            <a:ext cx="8062482" cy="4535146"/>
          </a:xfrm>
          <a:prstGeom prst="rect">
            <a:avLst/>
          </a:prstGeom>
        </p:spPr>
      </p:pic>
      <p:sp>
        <p:nvSpPr>
          <p:cNvPr id="3" name="Textfeld 2">
            <a:extLst>
              <a:ext uri="{FF2B5EF4-FFF2-40B4-BE49-F238E27FC236}">
                <a16:creationId xmlns:a16="http://schemas.microsoft.com/office/drawing/2014/main" id="{F89D3B3D-BC76-1AE5-EB1F-F75869508B1E}"/>
              </a:ext>
            </a:extLst>
          </p:cNvPr>
          <p:cNvSpPr txBox="1"/>
          <p:nvPr/>
        </p:nvSpPr>
        <p:spPr>
          <a:xfrm>
            <a:off x="285693" y="5677749"/>
            <a:ext cx="4823201" cy="738664"/>
          </a:xfrm>
          <a:prstGeom prst="rect">
            <a:avLst/>
          </a:prstGeom>
          <a:noFill/>
        </p:spPr>
        <p:txBody>
          <a:bodyPr wrap="square" rtlCol="0">
            <a:spAutoFit/>
          </a:bodyPr>
          <a:lstStyle/>
          <a:p>
            <a:r>
              <a:rPr lang="de-DE" sz="1400" dirty="0">
                <a:solidFill>
                  <a:srgbClr val="FFFF00"/>
                </a:solidFill>
              </a:rPr>
              <a:t>Unterschrank (aus Massiven Buchenholz 2012) für das Fernsehgerät und Ablage von Heften &amp; Bildbände, beleuchteter Mittelteil</a:t>
            </a:r>
          </a:p>
        </p:txBody>
      </p:sp>
      <p:sp>
        <p:nvSpPr>
          <p:cNvPr id="4" name="Textfeld 3">
            <a:extLst>
              <a:ext uri="{FF2B5EF4-FFF2-40B4-BE49-F238E27FC236}">
                <a16:creationId xmlns:a16="http://schemas.microsoft.com/office/drawing/2014/main" id="{5833CE2C-F4E6-C366-BFE6-DD2BC45BAAC3}"/>
              </a:ext>
            </a:extLst>
          </p:cNvPr>
          <p:cNvSpPr txBox="1"/>
          <p:nvPr/>
        </p:nvSpPr>
        <p:spPr>
          <a:xfrm>
            <a:off x="6000167" y="5685320"/>
            <a:ext cx="2858139" cy="738664"/>
          </a:xfrm>
          <a:prstGeom prst="rect">
            <a:avLst/>
          </a:prstGeom>
          <a:noFill/>
        </p:spPr>
        <p:txBody>
          <a:bodyPr wrap="square" rtlCol="0">
            <a:spAutoFit/>
          </a:bodyPr>
          <a:lstStyle/>
          <a:p>
            <a:pPr algn="ctr"/>
            <a:r>
              <a:rPr lang="de-DE" sz="1400" dirty="0">
                <a:solidFill>
                  <a:srgbClr val="FFFF00"/>
                </a:solidFill>
              </a:rPr>
              <a:t>Originaler Chinesischer Porzellan-Topf </a:t>
            </a:r>
          </a:p>
          <a:p>
            <a:pPr algn="ctr"/>
            <a:r>
              <a:rPr lang="de-DE" sz="1400" dirty="0">
                <a:solidFill>
                  <a:srgbClr val="FFFF00"/>
                </a:solidFill>
              </a:rPr>
              <a:t>mit geschnitztem Untergestell</a:t>
            </a:r>
          </a:p>
        </p:txBody>
      </p:sp>
      <p:sp>
        <p:nvSpPr>
          <p:cNvPr id="5" name="Fußzeilenplatzhalter 4">
            <a:extLst>
              <a:ext uri="{FF2B5EF4-FFF2-40B4-BE49-F238E27FC236}">
                <a16:creationId xmlns:a16="http://schemas.microsoft.com/office/drawing/2014/main" id="{9E136ACE-3BD1-3F0D-5CB1-2EFFBDFC3362}"/>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8394500B-2BBB-598A-04FF-9B602FB523C0}"/>
              </a:ext>
            </a:extLst>
          </p:cNvPr>
          <p:cNvSpPr>
            <a:spLocks noGrp="1"/>
          </p:cNvSpPr>
          <p:nvPr>
            <p:ph type="sldNum" sz="quarter" idx="12"/>
          </p:nvPr>
        </p:nvSpPr>
        <p:spPr>
          <a:xfrm>
            <a:off x="6960554" y="6374126"/>
            <a:ext cx="1977390" cy="365125"/>
          </a:xfrm>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14424237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28E81-0E11-9D15-7381-009A6E52E8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127DA65-01E0-0139-87DD-256520F902B2}"/>
              </a:ext>
            </a:extLst>
          </p:cNvPr>
          <p:cNvSpPr>
            <a:spLocks noGrp="1"/>
          </p:cNvSpPr>
          <p:nvPr>
            <p:ph type="title"/>
          </p:nvPr>
        </p:nvSpPr>
        <p:spPr>
          <a:xfrm>
            <a:off x="2310821" y="370525"/>
            <a:ext cx="6377940" cy="607227"/>
          </a:xfrm>
        </p:spPr>
        <p:txBody>
          <a:bodyPr>
            <a:normAutofit/>
          </a:bodyPr>
          <a:lstStyle/>
          <a:p>
            <a:r>
              <a:rPr lang="de-DE" sz="2800" dirty="0"/>
              <a:t>Ausstellung “Offene Ateliers“</a:t>
            </a:r>
          </a:p>
        </p:txBody>
      </p:sp>
      <p:sp>
        <p:nvSpPr>
          <p:cNvPr id="6" name="Textfeld 5">
            <a:extLst>
              <a:ext uri="{FF2B5EF4-FFF2-40B4-BE49-F238E27FC236}">
                <a16:creationId xmlns:a16="http://schemas.microsoft.com/office/drawing/2014/main" id="{72F07803-0207-C69F-2E33-BE082C58D446}"/>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D6F60949-7446-7638-CD55-CC6748C41C8A}"/>
              </a:ext>
            </a:extLst>
          </p:cNvPr>
          <p:cNvPicPr>
            <a:picLocks noChangeAspect="1"/>
          </p:cNvPicPr>
          <p:nvPr/>
        </p:nvPicPr>
        <p:blipFill>
          <a:blip r:embed="rId3"/>
          <a:stretch>
            <a:fillRect/>
          </a:stretch>
        </p:blipFill>
        <p:spPr>
          <a:xfrm>
            <a:off x="108267" y="3484547"/>
            <a:ext cx="2682585" cy="2841477"/>
          </a:xfrm>
          <a:prstGeom prst="rect">
            <a:avLst/>
          </a:prstGeom>
        </p:spPr>
      </p:pic>
      <p:pic>
        <p:nvPicPr>
          <p:cNvPr id="9" name="Grafik 8">
            <a:extLst>
              <a:ext uri="{FF2B5EF4-FFF2-40B4-BE49-F238E27FC236}">
                <a16:creationId xmlns:a16="http://schemas.microsoft.com/office/drawing/2014/main" id="{24FC3D9E-5994-8214-BBBD-B9F0E28890F1}"/>
              </a:ext>
            </a:extLst>
          </p:cNvPr>
          <p:cNvPicPr>
            <a:picLocks noChangeAspect="1"/>
          </p:cNvPicPr>
          <p:nvPr/>
        </p:nvPicPr>
        <p:blipFill>
          <a:blip r:embed="rId4"/>
          <a:stretch>
            <a:fillRect/>
          </a:stretch>
        </p:blipFill>
        <p:spPr>
          <a:xfrm>
            <a:off x="108267" y="137029"/>
            <a:ext cx="2441689" cy="3230310"/>
          </a:xfrm>
          <a:prstGeom prst="rect">
            <a:avLst/>
          </a:prstGeom>
        </p:spPr>
      </p:pic>
      <p:pic>
        <p:nvPicPr>
          <p:cNvPr id="11" name="Grafik 10">
            <a:extLst>
              <a:ext uri="{FF2B5EF4-FFF2-40B4-BE49-F238E27FC236}">
                <a16:creationId xmlns:a16="http://schemas.microsoft.com/office/drawing/2014/main" id="{078B4D98-9222-804D-B1F1-0A47D59DCC24}"/>
              </a:ext>
            </a:extLst>
          </p:cNvPr>
          <p:cNvPicPr>
            <a:picLocks noChangeAspect="1"/>
          </p:cNvPicPr>
          <p:nvPr/>
        </p:nvPicPr>
        <p:blipFill>
          <a:blip r:embed="rId5"/>
          <a:stretch>
            <a:fillRect/>
          </a:stretch>
        </p:blipFill>
        <p:spPr>
          <a:xfrm>
            <a:off x="2626860" y="909947"/>
            <a:ext cx="3726290" cy="2794718"/>
          </a:xfrm>
          <a:prstGeom prst="rect">
            <a:avLst/>
          </a:prstGeom>
        </p:spPr>
      </p:pic>
      <p:pic>
        <p:nvPicPr>
          <p:cNvPr id="13" name="Grafik 12">
            <a:extLst>
              <a:ext uri="{FF2B5EF4-FFF2-40B4-BE49-F238E27FC236}">
                <a16:creationId xmlns:a16="http://schemas.microsoft.com/office/drawing/2014/main" id="{48792048-0DBA-8B82-7EEB-8D8B681490B0}"/>
              </a:ext>
            </a:extLst>
          </p:cNvPr>
          <p:cNvPicPr>
            <a:picLocks noChangeAspect="1"/>
          </p:cNvPicPr>
          <p:nvPr/>
        </p:nvPicPr>
        <p:blipFill>
          <a:blip r:embed="rId6"/>
          <a:stretch>
            <a:fillRect/>
          </a:stretch>
        </p:blipFill>
        <p:spPr>
          <a:xfrm rot="16200000">
            <a:off x="5672622" y="1889145"/>
            <a:ext cx="3860660" cy="2171621"/>
          </a:xfrm>
          <a:prstGeom prst="rect">
            <a:avLst/>
          </a:prstGeom>
        </p:spPr>
      </p:pic>
      <p:pic>
        <p:nvPicPr>
          <p:cNvPr id="17" name="Grafik 16">
            <a:extLst>
              <a:ext uri="{FF2B5EF4-FFF2-40B4-BE49-F238E27FC236}">
                <a16:creationId xmlns:a16="http://schemas.microsoft.com/office/drawing/2014/main" id="{85DAAC2A-DA73-8BD2-7C53-4524BDF76F14}"/>
              </a:ext>
            </a:extLst>
          </p:cNvPr>
          <p:cNvPicPr>
            <a:picLocks noChangeAspect="1"/>
          </p:cNvPicPr>
          <p:nvPr/>
        </p:nvPicPr>
        <p:blipFill>
          <a:blip r:embed="rId7"/>
          <a:stretch>
            <a:fillRect/>
          </a:stretch>
        </p:blipFill>
        <p:spPr>
          <a:xfrm>
            <a:off x="3145681" y="3327880"/>
            <a:ext cx="2682586" cy="2620173"/>
          </a:xfrm>
          <a:prstGeom prst="rect">
            <a:avLst/>
          </a:prstGeom>
        </p:spPr>
      </p:pic>
      <p:sp>
        <p:nvSpPr>
          <p:cNvPr id="18" name="Textfeld 17">
            <a:extLst>
              <a:ext uri="{FF2B5EF4-FFF2-40B4-BE49-F238E27FC236}">
                <a16:creationId xmlns:a16="http://schemas.microsoft.com/office/drawing/2014/main" id="{6B5300FE-F0EC-3CE4-5056-2C4E404567A8}"/>
              </a:ext>
            </a:extLst>
          </p:cNvPr>
          <p:cNvSpPr txBox="1"/>
          <p:nvPr/>
        </p:nvSpPr>
        <p:spPr>
          <a:xfrm>
            <a:off x="1837346" y="5030255"/>
            <a:ext cx="712610" cy="276999"/>
          </a:xfrm>
          <a:prstGeom prst="rect">
            <a:avLst/>
          </a:prstGeom>
          <a:noFill/>
        </p:spPr>
        <p:txBody>
          <a:bodyPr wrap="square" rtlCol="0">
            <a:spAutoFit/>
          </a:bodyPr>
          <a:lstStyle/>
          <a:p>
            <a:pPr algn="ctr"/>
            <a:r>
              <a:rPr lang="de-DE" sz="1200" dirty="0">
                <a:solidFill>
                  <a:schemeClr val="bg1"/>
                </a:solidFill>
              </a:rPr>
              <a:t>Toni</a:t>
            </a:r>
          </a:p>
        </p:txBody>
      </p:sp>
      <p:sp>
        <p:nvSpPr>
          <p:cNvPr id="19" name="Textfeld 18">
            <a:extLst>
              <a:ext uri="{FF2B5EF4-FFF2-40B4-BE49-F238E27FC236}">
                <a16:creationId xmlns:a16="http://schemas.microsoft.com/office/drawing/2014/main" id="{620D142F-A002-44C2-6717-0FA0B8190135}"/>
              </a:ext>
            </a:extLst>
          </p:cNvPr>
          <p:cNvSpPr txBox="1"/>
          <p:nvPr/>
        </p:nvSpPr>
        <p:spPr>
          <a:xfrm>
            <a:off x="7894890" y="3926423"/>
            <a:ext cx="712610" cy="276999"/>
          </a:xfrm>
          <a:prstGeom prst="rect">
            <a:avLst/>
          </a:prstGeom>
          <a:noFill/>
        </p:spPr>
        <p:txBody>
          <a:bodyPr wrap="square" rtlCol="0">
            <a:spAutoFit/>
          </a:bodyPr>
          <a:lstStyle/>
          <a:p>
            <a:pPr algn="ctr"/>
            <a:r>
              <a:rPr lang="de-DE" sz="1200" dirty="0">
                <a:solidFill>
                  <a:schemeClr val="bg1"/>
                </a:solidFill>
              </a:rPr>
              <a:t>Toni</a:t>
            </a:r>
          </a:p>
        </p:txBody>
      </p:sp>
      <p:sp>
        <p:nvSpPr>
          <p:cNvPr id="20" name="Textfeld 19">
            <a:extLst>
              <a:ext uri="{FF2B5EF4-FFF2-40B4-BE49-F238E27FC236}">
                <a16:creationId xmlns:a16="http://schemas.microsoft.com/office/drawing/2014/main" id="{FAC2CAC4-41F7-FF67-15A4-86C764BEFD56}"/>
              </a:ext>
            </a:extLst>
          </p:cNvPr>
          <p:cNvSpPr txBox="1"/>
          <p:nvPr/>
        </p:nvSpPr>
        <p:spPr>
          <a:xfrm>
            <a:off x="4240038" y="2781170"/>
            <a:ext cx="828511" cy="276999"/>
          </a:xfrm>
          <a:prstGeom prst="rect">
            <a:avLst/>
          </a:prstGeom>
          <a:noFill/>
        </p:spPr>
        <p:txBody>
          <a:bodyPr wrap="square" rtlCol="0">
            <a:spAutoFit/>
          </a:bodyPr>
          <a:lstStyle/>
          <a:p>
            <a:r>
              <a:rPr lang="de-DE" sz="1200" dirty="0"/>
              <a:t>Sepideh</a:t>
            </a:r>
          </a:p>
        </p:txBody>
      </p:sp>
      <p:sp>
        <p:nvSpPr>
          <p:cNvPr id="21" name="Textfeld 20">
            <a:extLst>
              <a:ext uri="{FF2B5EF4-FFF2-40B4-BE49-F238E27FC236}">
                <a16:creationId xmlns:a16="http://schemas.microsoft.com/office/drawing/2014/main" id="{40A5064A-02B0-BAE8-2066-DBDC4DF5F2D1}"/>
              </a:ext>
            </a:extLst>
          </p:cNvPr>
          <p:cNvSpPr txBox="1"/>
          <p:nvPr/>
        </p:nvSpPr>
        <p:spPr>
          <a:xfrm>
            <a:off x="2790852" y="5967283"/>
            <a:ext cx="2084345" cy="276999"/>
          </a:xfrm>
          <a:prstGeom prst="rect">
            <a:avLst/>
          </a:prstGeom>
          <a:noFill/>
        </p:spPr>
        <p:txBody>
          <a:bodyPr wrap="square" rtlCol="0">
            <a:spAutoFit/>
          </a:bodyPr>
          <a:lstStyle/>
          <a:p>
            <a:r>
              <a:rPr lang="de-DE" sz="1200" dirty="0"/>
              <a:t>Glas-Künstler</a:t>
            </a:r>
          </a:p>
        </p:txBody>
      </p:sp>
      <p:sp>
        <p:nvSpPr>
          <p:cNvPr id="22" name="Textfeld 21">
            <a:extLst>
              <a:ext uri="{FF2B5EF4-FFF2-40B4-BE49-F238E27FC236}">
                <a16:creationId xmlns:a16="http://schemas.microsoft.com/office/drawing/2014/main" id="{F55CA680-A5AB-F8A7-BE1E-E6502D0F39B2}"/>
              </a:ext>
            </a:extLst>
          </p:cNvPr>
          <p:cNvSpPr txBox="1"/>
          <p:nvPr/>
        </p:nvSpPr>
        <p:spPr>
          <a:xfrm>
            <a:off x="5896598" y="5016850"/>
            <a:ext cx="3066427" cy="1046440"/>
          </a:xfrm>
          <a:prstGeom prst="rect">
            <a:avLst/>
          </a:prstGeom>
          <a:noFill/>
        </p:spPr>
        <p:txBody>
          <a:bodyPr wrap="square" rtlCol="0">
            <a:spAutoFit/>
          </a:bodyPr>
          <a:lstStyle/>
          <a:p>
            <a:r>
              <a:rPr lang="de-DE" sz="1400" dirty="0"/>
              <a:t>Mehrjährige Teilnahme an</a:t>
            </a:r>
          </a:p>
          <a:p>
            <a:r>
              <a:rPr lang="de-DE" sz="1600" dirty="0"/>
              <a:t>„</a:t>
            </a:r>
            <a:r>
              <a:rPr lang="de-DE" sz="1600" dirty="0">
                <a:solidFill>
                  <a:srgbClr val="FFFF00"/>
                </a:solidFill>
              </a:rPr>
              <a:t>Offene Ateliers</a:t>
            </a:r>
            <a:r>
              <a:rPr lang="de-DE" sz="1600" dirty="0"/>
              <a:t>“ in </a:t>
            </a:r>
            <a:r>
              <a:rPr lang="de-DE" sz="1400" dirty="0"/>
              <a:t>Xanten.</a:t>
            </a:r>
          </a:p>
          <a:p>
            <a:r>
              <a:rPr lang="de-DE" sz="1600" dirty="0"/>
              <a:t> </a:t>
            </a:r>
            <a:r>
              <a:rPr lang="de-DE" sz="1600" i="1" dirty="0"/>
              <a:t>Mein Thema: </a:t>
            </a:r>
          </a:p>
          <a:p>
            <a:r>
              <a:rPr lang="de-DE" sz="1600" b="1" dirty="0"/>
              <a:t>Uhrenbau-Kunst/Technik etc.</a:t>
            </a:r>
          </a:p>
        </p:txBody>
      </p:sp>
      <p:sp>
        <p:nvSpPr>
          <p:cNvPr id="3" name="Fußzeilenplatzhalter 2">
            <a:extLst>
              <a:ext uri="{FF2B5EF4-FFF2-40B4-BE49-F238E27FC236}">
                <a16:creationId xmlns:a16="http://schemas.microsoft.com/office/drawing/2014/main" id="{8869F654-5670-A3A8-BBC6-16D6EE596291}"/>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5F1E4C15-1F1A-7D4E-4451-7CB35BFF9D04}"/>
              </a:ext>
            </a:extLst>
          </p:cNvPr>
          <p:cNvSpPr>
            <a:spLocks noGrp="1"/>
          </p:cNvSpPr>
          <p:nvPr>
            <p:ph type="sldNum" sz="quarter" idx="12"/>
          </p:nvPr>
        </p:nvSpPr>
        <p:spPr>
          <a:xfrm>
            <a:off x="6985635" y="6342560"/>
            <a:ext cx="1977390" cy="365125"/>
          </a:xfrm>
        </p:spPr>
        <p:txBody>
          <a:bodyPr/>
          <a:lstStyle/>
          <a:p>
            <a:fld id="{6D22F896-40B5-4ADD-8801-0D06FADFA095}" type="slidenum">
              <a:rPr lang="en-US" smtClean="0"/>
              <a:t>33</a:t>
            </a:fld>
            <a:endParaRPr lang="en-US" dirty="0"/>
          </a:p>
        </p:txBody>
      </p:sp>
    </p:spTree>
    <p:extLst>
      <p:ext uri="{BB962C8B-B14F-4D97-AF65-F5344CB8AC3E}">
        <p14:creationId xmlns:p14="http://schemas.microsoft.com/office/powerpoint/2010/main" val="715790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328F2-6885-EDD9-E3F6-672995A23F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1D7908-510D-0B06-D5CD-834DE94C43A8}"/>
              </a:ext>
            </a:extLst>
          </p:cNvPr>
          <p:cNvSpPr>
            <a:spLocks noGrp="1"/>
          </p:cNvSpPr>
          <p:nvPr>
            <p:ph type="title"/>
          </p:nvPr>
        </p:nvSpPr>
        <p:spPr>
          <a:xfrm>
            <a:off x="4760007" y="370525"/>
            <a:ext cx="3928754" cy="607227"/>
          </a:xfrm>
        </p:spPr>
        <p:txBody>
          <a:bodyPr>
            <a:normAutofit fontScale="90000"/>
          </a:bodyPr>
          <a:lstStyle/>
          <a:p>
            <a:r>
              <a:rPr lang="de-DE" sz="2800" dirty="0"/>
              <a:t>Biographie von 2012</a:t>
            </a:r>
          </a:p>
        </p:txBody>
      </p:sp>
      <p:sp>
        <p:nvSpPr>
          <p:cNvPr id="6" name="Textfeld 5">
            <a:extLst>
              <a:ext uri="{FF2B5EF4-FFF2-40B4-BE49-F238E27FC236}">
                <a16:creationId xmlns:a16="http://schemas.microsoft.com/office/drawing/2014/main" id="{C29A93B2-757A-14B3-EBA7-B94F7F57C292}"/>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17A2BAB7-EFF0-DB98-0A38-070E256D207D}"/>
              </a:ext>
            </a:extLst>
          </p:cNvPr>
          <p:cNvPicPr>
            <a:picLocks noChangeAspect="1"/>
          </p:cNvPicPr>
          <p:nvPr/>
        </p:nvPicPr>
        <p:blipFill>
          <a:blip r:embed="rId2"/>
          <a:stretch>
            <a:fillRect/>
          </a:stretch>
        </p:blipFill>
        <p:spPr>
          <a:xfrm>
            <a:off x="5163489" y="1035398"/>
            <a:ext cx="3694817" cy="5262801"/>
          </a:xfrm>
          <a:prstGeom prst="rect">
            <a:avLst/>
          </a:prstGeom>
        </p:spPr>
      </p:pic>
      <p:pic>
        <p:nvPicPr>
          <p:cNvPr id="5" name="Grafik 4">
            <a:extLst>
              <a:ext uri="{FF2B5EF4-FFF2-40B4-BE49-F238E27FC236}">
                <a16:creationId xmlns:a16="http://schemas.microsoft.com/office/drawing/2014/main" id="{0AA75093-8E14-29BD-A99E-EFFDA036A03E}"/>
              </a:ext>
            </a:extLst>
          </p:cNvPr>
          <p:cNvPicPr>
            <a:picLocks noChangeAspect="1"/>
          </p:cNvPicPr>
          <p:nvPr/>
        </p:nvPicPr>
        <p:blipFill>
          <a:blip r:embed="rId3"/>
          <a:stretch>
            <a:fillRect/>
          </a:stretch>
        </p:blipFill>
        <p:spPr>
          <a:xfrm>
            <a:off x="285694" y="150315"/>
            <a:ext cx="4066279" cy="6154597"/>
          </a:xfrm>
          <a:prstGeom prst="rect">
            <a:avLst/>
          </a:prstGeom>
        </p:spPr>
      </p:pic>
      <p:pic>
        <p:nvPicPr>
          <p:cNvPr id="4" name="Grafik 3">
            <a:extLst>
              <a:ext uri="{FF2B5EF4-FFF2-40B4-BE49-F238E27FC236}">
                <a16:creationId xmlns:a16="http://schemas.microsoft.com/office/drawing/2014/main" id="{E48375C3-AD4C-82DE-B316-130D857869E0}"/>
              </a:ext>
            </a:extLst>
          </p:cNvPr>
          <p:cNvPicPr>
            <a:picLocks noChangeAspect="1"/>
          </p:cNvPicPr>
          <p:nvPr/>
        </p:nvPicPr>
        <p:blipFill>
          <a:blip r:embed="rId4"/>
          <a:stretch>
            <a:fillRect/>
          </a:stretch>
        </p:blipFill>
        <p:spPr>
          <a:xfrm rot="16200000" flipV="1">
            <a:off x="3190875" y="3471266"/>
            <a:ext cx="2762250" cy="1553766"/>
          </a:xfrm>
          <a:prstGeom prst="rect">
            <a:avLst/>
          </a:prstGeom>
        </p:spPr>
      </p:pic>
      <p:sp>
        <p:nvSpPr>
          <p:cNvPr id="3" name="Textfeld 2">
            <a:extLst>
              <a:ext uri="{FF2B5EF4-FFF2-40B4-BE49-F238E27FC236}">
                <a16:creationId xmlns:a16="http://schemas.microsoft.com/office/drawing/2014/main" id="{43E003A1-9092-3BD2-77D6-1E0684DA9611}"/>
              </a:ext>
            </a:extLst>
          </p:cNvPr>
          <p:cNvSpPr txBox="1"/>
          <p:nvPr/>
        </p:nvSpPr>
        <p:spPr>
          <a:xfrm>
            <a:off x="7682687" y="5865357"/>
            <a:ext cx="1076325" cy="307777"/>
          </a:xfrm>
          <a:prstGeom prst="rect">
            <a:avLst/>
          </a:prstGeom>
          <a:noFill/>
        </p:spPr>
        <p:txBody>
          <a:bodyPr wrap="square" rtlCol="0">
            <a:spAutoFit/>
          </a:bodyPr>
          <a:lstStyle/>
          <a:p>
            <a:r>
              <a:rPr lang="de-DE" sz="1400" dirty="0">
                <a:solidFill>
                  <a:srgbClr val="FFFF00"/>
                </a:solidFill>
              </a:rPr>
              <a:t>116 Seiten</a:t>
            </a:r>
          </a:p>
        </p:txBody>
      </p:sp>
      <p:sp>
        <p:nvSpPr>
          <p:cNvPr id="9" name="Fußzeilenplatzhalter 8">
            <a:extLst>
              <a:ext uri="{FF2B5EF4-FFF2-40B4-BE49-F238E27FC236}">
                <a16:creationId xmlns:a16="http://schemas.microsoft.com/office/drawing/2014/main" id="{A58C04EF-F335-F5F9-34B7-4104A5081216}"/>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749E607B-6595-7C63-EB6A-690CA878C960}"/>
              </a:ext>
            </a:extLst>
          </p:cNvPr>
          <p:cNvSpPr>
            <a:spLocks noGrp="1"/>
          </p:cNvSpPr>
          <p:nvPr>
            <p:ph type="sldNum" sz="quarter" idx="12"/>
          </p:nvPr>
        </p:nvSpPr>
        <p:spPr>
          <a:xfrm>
            <a:off x="7010897" y="6342560"/>
            <a:ext cx="1977390" cy="365125"/>
          </a:xfrm>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2236114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9560F-9731-A63F-9EAC-269911430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B24604-42B8-6568-D169-9D80BBD72569}"/>
              </a:ext>
            </a:extLst>
          </p:cNvPr>
          <p:cNvSpPr>
            <a:spLocks noGrp="1"/>
          </p:cNvSpPr>
          <p:nvPr>
            <p:ph type="title"/>
          </p:nvPr>
        </p:nvSpPr>
        <p:spPr>
          <a:xfrm>
            <a:off x="2286000" y="370525"/>
            <a:ext cx="6402761" cy="607227"/>
          </a:xfrm>
        </p:spPr>
        <p:txBody>
          <a:bodyPr>
            <a:normAutofit fontScale="90000"/>
          </a:bodyPr>
          <a:lstStyle/>
          <a:p>
            <a:r>
              <a:rPr lang="de-DE" sz="2800" b="1" dirty="0"/>
              <a:t>Wie das bürgerschaftliche Engagement ab Jahr 2000 entstand</a:t>
            </a:r>
            <a:endParaRPr lang="de-DE" sz="2800" dirty="0"/>
          </a:p>
        </p:txBody>
      </p:sp>
      <p:sp>
        <p:nvSpPr>
          <p:cNvPr id="6" name="Textfeld 5">
            <a:extLst>
              <a:ext uri="{FF2B5EF4-FFF2-40B4-BE49-F238E27FC236}">
                <a16:creationId xmlns:a16="http://schemas.microsoft.com/office/drawing/2014/main" id="{6DBA8916-93EB-03BB-2674-A86A454C709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3" name="Grafik 2">
            <a:extLst>
              <a:ext uri="{FF2B5EF4-FFF2-40B4-BE49-F238E27FC236}">
                <a16:creationId xmlns:a16="http://schemas.microsoft.com/office/drawing/2014/main" id="{629A8D76-2F96-43B5-6D7C-2065D7D2C8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6" y="1181100"/>
            <a:ext cx="7178992" cy="3715754"/>
          </a:xfrm>
          <a:prstGeom prst="rect">
            <a:avLst/>
          </a:prstGeom>
        </p:spPr>
      </p:pic>
      <p:sp>
        <p:nvSpPr>
          <p:cNvPr id="4" name="Textfeld 3">
            <a:extLst>
              <a:ext uri="{FF2B5EF4-FFF2-40B4-BE49-F238E27FC236}">
                <a16:creationId xmlns:a16="http://schemas.microsoft.com/office/drawing/2014/main" id="{381E0679-6827-3B59-BB13-3A7C88760D13}"/>
              </a:ext>
            </a:extLst>
          </p:cNvPr>
          <p:cNvSpPr txBox="1"/>
          <p:nvPr/>
        </p:nvSpPr>
        <p:spPr>
          <a:xfrm>
            <a:off x="565552" y="4957565"/>
            <a:ext cx="8193460" cy="1384995"/>
          </a:xfrm>
          <a:prstGeom prst="rect">
            <a:avLst/>
          </a:prstGeom>
          <a:noFill/>
        </p:spPr>
        <p:txBody>
          <a:bodyPr wrap="square" rtlCol="0">
            <a:spAutoFit/>
          </a:bodyPr>
          <a:lstStyle/>
          <a:p>
            <a:r>
              <a:rPr lang="de-DE" sz="1400" dirty="0">
                <a:solidFill>
                  <a:srgbClr val="FFFF00"/>
                </a:solidFill>
              </a:rPr>
              <a:t>Xanten-Birten Mai 2000</a:t>
            </a:r>
            <a:r>
              <a:rPr lang="de-DE" sz="1400" dirty="0"/>
              <a:t>: HWS-Gründungsteilnehmer von ls. nach rs., von u. nach o.:</a:t>
            </a:r>
          </a:p>
          <a:p>
            <a:r>
              <a:rPr lang="de-DE" sz="1400" dirty="0"/>
              <a:t>Dolf Stamm, Voerde; Alfred Unterberg, Voerde; Gerd Gatermann, Ork, Hans-Peter Feldmann, Xanten; Hermann Janßen, Xanten; Hans-Martin Nolzen, Kleve; Peter Wanders, Kleve; Herbert Dissen, Xanten; Heinrich Timpe, Kleve; Klaus Friedrichs (RA), Voerde; Anita van Elsbergen, Kalkar; Werner Raue, Rheinberg; Hans W. Fürth, Kleve; Friedhelm Szubris, Kleve; Alfons Henke, Kleve; Klaus Kall (RA) verdeckt, Rheinberg (Pressebild)</a:t>
            </a:r>
          </a:p>
        </p:txBody>
      </p:sp>
      <p:sp>
        <p:nvSpPr>
          <p:cNvPr id="5" name="Fußzeilenplatzhalter 4">
            <a:extLst>
              <a:ext uri="{FF2B5EF4-FFF2-40B4-BE49-F238E27FC236}">
                <a16:creationId xmlns:a16="http://schemas.microsoft.com/office/drawing/2014/main" id="{26F59751-C851-F2A3-B776-F33A9F8D5930}"/>
              </a:ext>
            </a:extLst>
          </p:cNvPr>
          <p:cNvSpPr>
            <a:spLocks noGrp="1"/>
          </p:cNvSpPr>
          <p:nvPr>
            <p:ph type="ftr" sz="quarter" idx="11"/>
          </p:nvPr>
        </p:nvSpPr>
        <p:spPr/>
        <p:txBody>
          <a:bodyPr/>
          <a:lstStyle/>
          <a:p>
            <a:r>
              <a:rPr lang="en-US"/>
              <a:t>H.-P. F. –Xanten, 2026</a:t>
            </a:r>
            <a:endParaRPr lang="en-US" dirty="0"/>
          </a:p>
        </p:txBody>
      </p:sp>
      <p:sp>
        <p:nvSpPr>
          <p:cNvPr id="7" name="Foliennummernplatzhalter 6">
            <a:extLst>
              <a:ext uri="{FF2B5EF4-FFF2-40B4-BE49-F238E27FC236}">
                <a16:creationId xmlns:a16="http://schemas.microsoft.com/office/drawing/2014/main" id="{E7141613-D5E7-6421-E337-3C0F553398D6}"/>
              </a:ext>
            </a:extLst>
          </p:cNvPr>
          <p:cNvSpPr>
            <a:spLocks noGrp="1"/>
          </p:cNvSpPr>
          <p:nvPr>
            <p:ph type="sldNum" sz="quarter" idx="12"/>
          </p:nvPr>
        </p:nvSpPr>
        <p:spPr>
          <a:xfrm>
            <a:off x="6880916" y="6355846"/>
            <a:ext cx="1977390" cy="365125"/>
          </a:xfrm>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2266041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F2443-C582-F81E-1A8D-D710CE2D7E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7DC48D-93AF-CB6E-C6CB-7E04A0E13604}"/>
              </a:ext>
            </a:extLst>
          </p:cNvPr>
          <p:cNvSpPr>
            <a:spLocks noGrp="1"/>
          </p:cNvSpPr>
          <p:nvPr>
            <p:ph type="title"/>
          </p:nvPr>
        </p:nvSpPr>
        <p:spPr>
          <a:xfrm>
            <a:off x="2286000" y="370525"/>
            <a:ext cx="6402761" cy="607227"/>
          </a:xfrm>
        </p:spPr>
        <p:txBody>
          <a:bodyPr>
            <a:normAutofit fontScale="90000"/>
          </a:bodyPr>
          <a:lstStyle/>
          <a:p>
            <a:r>
              <a:rPr lang="de-DE" sz="2800" b="1" dirty="0"/>
              <a:t>Bürgerinitiativen &amp; Medien – Verantwortung sichtbar machen</a:t>
            </a:r>
            <a:endParaRPr lang="de-DE" sz="2800" dirty="0"/>
          </a:p>
        </p:txBody>
      </p:sp>
      <p:sp>
        <p:nvSpPr>
          <p:cNvPr id="6" name="Textfeld 5">
            <a:extLst>
              <a:ext uri="{FF2B5EF4-FFF2-40B4-BE49-F238E27FC236}">
                <a16:creationId xmlns:a16="http://schemas.microsoft.com/office/drawing/2014/main" id="{159EBF9E-DFDF-3BC8-37C0-BA722CEC36CD}"/>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9" name="Textfeld 8">
            <a:extLst>
              <a:ext uri="{FF2B5EF4-FFF2-40B4-BE49-F238E27FC236}">
                <a16:creationId xmlns:a16="http://schemas.microsoft.com/office/drawing/2014/main" id="{B8A54B5B-1DE6-7BCA-1D8E-08F6C6DE19C0}"/>
              </a:ext>
            </a:extLst>
          </p:cNvPr>
          <p:cNvSpPr txBox="1"/>
          <p:nvPr/>
        </p:nvSpPr>
        <p:spPr>
          <a:xfrm>
            <a:off x="512006" y="1198485"/>
            <a:ext cx="8418278" cy="5170646"/>
          </a:xfrm>
          <a:prstGeom prst="rect">
            <a:avLst/>
          </a:prstGeom>
          <a:noFill/>
        </p:spPr>
        <p:txBody>
          <a:bodyPr wrap="square" rtlCol="0">
            <a:spAutoFit/>
          </a:bodyPr>
          <a:lstStyle/>
          <a:p>
            <a:pPr lvl="1" indent="-457200"/>
            <a:r>
              <a:rPr lang="de-DE" sz="1400" b="1" dirty="0"/>
              <a:t>1. </a:t>
            </a:r>
            <a:r>
              <a:rPr lang="de-DE" sz="1400" b="1" dirty="0">
                <a:solidFill>
                  <a:srgbClr val="FFFF00"/>
                </a:solidFill>
              </a:rPr>
              <a:t>Ausgangspunkt: Warum Bürgerinitiativen entstehen</a:t>
            </a:r>
            <a:br>
              <a:rPr lang="de-DE" sz="1400" dirty="0"/>
            </a:br>
            <a:r>
              <a:rPr lang="de-DE" sz="1400" dirty="0"/>
              <a:t>• Bürgerinteressen werden nicht ausreichend berücksichtigt</a:t>
            </a:r>
            <a:br>
              <a:rPr lang="de-DE" sz="1400" dirty="0"/>
            </a:br>
            <a:r>
              <a:rPr lang="de-DE" sz="1400" dirty="0"/>
              <a:t>• Gesetze werden nicht konsequent umgesetzt</a:t>
            </a:r>
            <a:br>
              <a:rPr lang="de-DE" sz="1400" dirty="0"/>
            </a:br>
            <a:r>
              <a:rPr lang="de-DE" sz="1400" dirty="0"/>
              <a:t>• Transparenz und Kontrolle fehlen</a:t>
            </a:r>
          </a:p>
          <a:p>
            <a:pPr lvl="1"/>
            <a:r>
              <a:rPr lang="de-DE" sz="1400" b="1" dirty="0">
                <a:solidFill>
                  <a:srgbClr val="FFFF00"/>
                </a:solidFill>
              </a:rPr>
              <a:t>Folge:</a:t>
            </a:r>
            <a:r>
              <a:rPr lang="de-DE" sz="1400" dirty="0"/>
              <a:t> Bürger organisieren sich als demokratisches Korrektiv</a:t>
            </a:r>
          </a:p>
          <a:p>
            <a:pPr lvl="1"/>
            <a:endParaRPr lang="de-DE" sz="1400" dirty="0"/>
          </a:p>
          <a:p>
            <a:pPr lvl="1" indent="-457200"/>
            <a:r>
              <a:rPr lang="de-DE" sz="1400" b="1" dirty="0"/>
              <a:t>2. </a:t>
            </a:r>
            <a:r>
              <a:rPr lang="de-DE" sz="1400" b="1" dirty="0">
                <a:solidFill>
                  <a:srgbClr val="FFFF00"/>
                </a:solidFill>
              </a:rPr>
              <a:t>Worum es geht: Zentrale Anforderungen</a:t>
            </a:r>
            <a:br>
              <a:rPr lang="de-DE" sz="1400" dirty="0"/>
            </a:br>
            <a:r>
              <a:rPr lang="de-DE" sz="1400" dirty="0"/>
              <a:t>• Sicherheit &amp; Vorsorge stärken • Erkenntnisse ernst nehmen• Klare Maßstäbe für Risiken </a:t>
            </a:r>
          </a:p>
          <a:p>
            <a:pPr lvl="1"/>
            <a:r>
              <a:rPr lang="de-DE" sz="1400" dirty="0"/>
              <a:t>• Recht konsequent anwenden • Verantwortung eindeutig klären</a:t>
            </a:r>
          </a:p>
          <a:p>
            <a:pPr lvl="1"/>
            <a:r>
              <a:rPr lang="de-DE" sz="1400" b="1" dirty="0">
                <a:solidFill>
                  <a:srgbClr val="FFFF00"/>
                </a:solidFill>
              </a:rPr>
              <a:t>Ziel:</a:t>
            </a:r>
            <a:r>
              <a:rPr lang="de-DE" sz="1400" dirty="0"/>
              <a:t> Schutz von Bevölkerung, Region und Zukunft</a:t>
            </a:r>
          </a:p>
          <a:p>
            <a:pPr lvl="1"/>
            <a:endParaRPr lang="de-DE" sz="1400" dirty="0"/>
          </a:p>
          <a:p>
            <a:pPr lvl="1" indent="-457200"/>
            <a:r>
              <a:rPr lang="de-DE" sz="1400" b="1" dirty="0"/>
              <a:t>3. </a:t>
            </a:r>
            <a:r>
              <a:rPr lang="de-DE" sz="1400" b="1" dirty="0">
                <a:solidFill>
                  <a:srgbClr val="FFFF00"/>
                </a:solidFill>
              </a:rPr>
              <a:t>Rolle der Medien: Warum Öffentlichkeit entscheidend ist</a:t>
            </a:r>
            <a:br>
              <a:rPr lang="de-DE" sz="1400" dirty="0"/>
            </a:br>
            <a:r>
              <a:rPr lang="de-DE" sz="1400" dirty="0"/>
              <a:t>• Stellen Transparenz her • Üben kritische Kontrolle aus</a:t>
            </a:r>
            <a:br>
              <a:rPr lang="de-DE" sz="1400" dirty="0"/>
            </a:br>
            <a:r>
              <a:rPr lang="de-DE" sz="1400" dirty="0"/>
              <a:t>• Machen Bürgeranliegen sichtbar• Ermöglichen fundierte Meinungsbildung</a:t>
            </a:r>
          </a:p>
          <a:p>
            <a:pPr lvl="1"/>
            <a:r>
              <a:rPr lang="de-DE" sz="1400" b="1" dirty="0">
                <a:solidFill>
                  <a:srgbClr val="FFFF00"/>
                </a:solidFill>
              </a:rPr>
              <a:t>Wirkung:</a:t>
            </a:r>
            <a:r>
              <a:rPr lang="de-DE" sz="1400" dirty="0"/>
              <a:t> Erhöhen den öffentlichen Druck für verantwortliches Handeln</a:t>
            </a:r>
          </a:p>
          <a:p>
            <a:pPr lvl="1"/>
            <a:endParaRPr lang="de-DE" sz="1400" dirty="0"/>
          </a:p>
          <a:p>
            <a:pPr marL="447675" indent="-447675"/>
            <a:r>
              <a:rPr lang="de-DE" sz="1400" b="1" dirty="0"/>
              <a:t>4. </a:t>
            </a:r>
            <a:r>
              <a:rPr lang="de-DE" sz="1400" b="1" dirty="0">
                <a:solidFill>
                  <a:srgbClr val="FFFF00"/>
                </a:solidFill>
              </a:rPr>
              <a:t>Politische Wirkung: Warum Umsetzung von Schutzgesetzen entscheidend ist,</a:t>
            </a:r>
            <a:br>
              <a:rPr lang="de-DE" sz="1400" dirty="0"/>
            </a:br>
            <a:r>
              <a:rPr lang="de-DE" sz="1400" i="1" dirty="0"/>
              <a:t>wenn Schutzgesetze nicht konsequent umgesetzt werden, entstehen nicht nur Risiken für den Lebensraum – sondern auch für das Vertrauen in Staat und Demokratie. Diese Entwicklung prägt zunehmend die politische Landschaft.</a:t>
            </a:r>
          </a:p>
          <a:p>
            <a:endParaRPr lang="de-DE" sz="1400" dirty="0"/>
          </a:p>
          <a:p>
            <a:pPr algn="ctr"/>
            <a:r>
              <a:rPr lang="de-DE" dirty="0">
                <a:solidFill>
                  <a:srgbClr val="FFFF00"/>
                </a:solidFill>
              </a:rPr>
              <a:t>„Was Risiken birgt, braucht Aufmerksamkeit –</a:t>
            </a:r>
          </a:p>
          <a:p>
            <a:pPr algn="ctr"/>
            <a:r>
              <a:rPr lang="de-DE" dirty="0">
                <a:solidFill>
                  <a:srgbClr val="FFFF00"/>
                </a:solidFill>
              </a:rPr>
              <a:t>was Recht ist, muss auch umgesetzt werden.“ </a:t>
            </a:r>
          </a:p>
        </p:txBody>
      </p:sp>
      <p:sp>
        <p:nvSpPr>
          <p:cNvPr id="3" name="Fußzeilenplatzhalter 2">
            <a:extLst>
              <a:ext uri="{FF2B5EF4-FFF2-40B4-BE49-F238E27FC236}">
                <a16:creationId xmlns:a16="http://schemas.microsoft.com/office/drawing/2014/main" id="{F60835F6-D084-752D-E972-D0DF35C2B873}"/>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D759A9AD-8857-352C-85BD-DC711285FBE6}"/>
              </a:ext>
            </a:extLst>
          </p:cNvPr>
          <p:cNvSpPr>
            <a:spLocks noGrp="1"/>
          </p:cNvSpPr>
          <p:nvPr>
            <p:ph type="sldNum" sz="quarter" idx="12"/>
          </p:nvPr>
        </p:nvSpPr>
        <p:spPr>
          <a:xfrm>
            <a:off x="7035248" y="6350478"/>
            <a:ext cx="1977390" cy="365125"/>
          </a:xfrm>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3205738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683F1-3860-725F-C9C0-FE8E79ABFF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8D7C4A-70CC-E5A1-25E9-C55F0E80E490}"/>
              </a:ext>
            </a:extLst>
          </p:cNvPr>
          <p:cNvSpPr>
            <a:spLocks noGrp="1"/>
          </p:cNvSpPr>
          <p:nvPr>
            <p:ph type="title"/>
          </p:nvPr>
        </p:nvSpPr>
        <p:spPr>
          <a:xfrm>
            <a:off x="4830258" y="148804"/>
            <a:ext cx="3928754" cy="607227"/>
          </a:xfrm>
        </p:spPr>
        <p:txBody>
          <a:bodyPr>
            <a:normAutofit fontScale="90000"/>
          </a:bodyPr>
          <a:lstStyle/>
          <a:p>
            <a:r>
              <a:rPr lang="de-DE" sz="2800" dirty="0"/>
              <a:t>Bürgerinitiative HWS-2</a:t>
            </a:r>
          </a:p>
        </p:txBody>
      </p:sp>
      <p:sp>
        <p:nvSpPr>
          <p:cNvPr id="6" name="Textfeld 5">
            <a:extLst>
              <a:ext uri="{FF2B5EF4-FFF2-40B4-BE49-F238E27FC236}">
                <a16:creationId xmlns:a16="http://schemas.microsoft.com/office/drawing/2014/main" id="{2258D4AA-67C0-C9A1-7B02-5519954748D2}"/>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A68A7286-B57D-12E3-2834-A0D989BE39AA}"/>
              </a:ext>
            </a:extLst>
          </p:cNvPr>
          <p:cNvPicPr>
            <a:picLocks noChangeAspect="1"/>
          </p:cNvPicPr>
          <p:nvPr/>
        </p:nvPicPr>
        <p:blipFill>
          <a:blip r:embed="rId2"/>
          <a:stretch>
            <a:fillRect/>
          </a:stretch>
        </p:blipFill>
        <p:spPr>
          <a:xfrm>
            <a:off x="903026" y="669756"/>
            <a:ext cx="7422259" cy="5721431"/>
          </a:xfrm>
          <a:prstGeom prst="rect">
            <a:avLst/>
          </a:prstGeom>
        </p:spPr>
      </p:pic>
      <p:sp>
        <p:nvSpPr>
          <p:cNvPr id="9" name="Textfeld 8">
            <a:extLst>
              <a:ext uri="{FF2B5EF4-FFF2-40B4-BE49-F238E27FC236}">
                <a16:creationId xmlns:a16="http://schemas.microsoft.com/office/drawing/2014/main" id="{C36F4AA3-BEBC-A51E-82BD-2AA6E230CB51}"/>
              </a:ext>
            </a:extLst>
          </p:cNvPr>
          <p:cNvSpPr txBox="1"/>
          <p:nvPr/>
        </p:nvSpPr>
        <p:spPr>
          <a:xfrm>
            <a:off x="903026" y="756031"/>
            <a:ext cx="7534005" cy="2062103"/>
          </a:xfrm>
          <a:prstGeom prst="rect">
            <a:avLst/>
          </a:prstGeom>
          <a:noFill/>
        </p:spPr>
        <p:txBody>
          <a:bodyPr wrap="square" rtlCol="0">
            <a:spAutoFit/>
          </a:bodyPr>
          <a:lstStyle/>
          <a:p>
            <a:pPr algn="ctr"/>
            <a:r>
              <a:rPr lang="de-DE" b="1" dirty="0">
                <a:solidFill>
                  <a:schemeClr val="bg1"/>
                </a:solidFill>
                <a:highlight>
                  <a:srgbClr val="FFFF00"/>
                </a:highlight>
              </a:rPr>
              <a:t>Rheinkonferenz 2010 </a:t>
            </a:r>
            <a:r>
              <a:rPr lang="de-DE" dirty="0">
                <a:solidFill>
                  <a:schemeClr val="bg1"/>
                </a:solidFill>
                <a:highlight>
                  <a:srgbClr val="FFFF00"/>
                </a:highlight>
              </a:rPr>
              <a:t>im alten Bundestag in Bonn</a:t>
            </a:r>
          </a:p>
          <a:p>
            <a:pPr algn="ctr"/>
            <a:endParaRPr lang="de-DE" sz="1200" dirty="0">
              <a:solidFill>
                <a:schemeClr val="bg1"/>
              </a:solidFill>
              <a:highlight>
                <a:srgbClr val="FFFF00"/>
              </a:highlight>
            </a:endParaRPr>
          </a:p>
          <a:p>
            <a:pPr algn="ctr"/>
            <a:r>
              <a:rPr lang="de-DE" sz="1600" b="1" dirty="0">
                <a:solidFill>
                  <a:srgbClr val="FFFF00"/>
                </a:solidFill>
              </a:rPr>
              <a:t>Keine Handlungs-Strategie  </a:t>
            </a:r>
            <a:r>
              <a:rPr lang="de-DE" sz="1600" dirty="0">
                <a:solidFill>
                  <a:srgbClr val="FFFF00"/>
                </a:solidFill>
              </a:rPr>
              <a:t>zur </a:t>
            </a:r>
            <a:r>
              <a:rPr lang="de-DE" sz="1600" b="1" dirty="0">
                <a:solidFill>
                  <a:srgbClr val="FFFF00"/>
                </a:solidFill>
              </a:rPr>
              <a:t>EU-HWRM-Richtlinie</a:t>
            </a:r>
            <a:r>
              <a:rPr lang="de-DE" sz="1600" dirty="0">
                <a:solidFill>
                  <a:srgbClr val="FFFF00"/>
                </a:solidFill>
              </a:rPr>
              <a:t> sowie zu </a:t>
            </a:r>
            <a:r>
              <a:rPr lang="de-DE" sz="1600" b="1" dirty="0">
                <a:solidFill>
                  <a:srgbClr val="FFFF00"/>
                </a:solidFill>
              </a:rPr>
              <a:t>NRW-Studien</a:t>
            </a:r>
            <a:r>
              <a:rPr lang="de-DE" sz="1600" dirty="0">
                <a:solidFill>
                  <a:srgbClr val="FFFF00"/>
                </a:solidFill>
              </a:rPr>
              <a:t>:</a:t>
            </a:r>
          </a:p>
          <a:p>
            <a:pPr algn="ctr"/>
            <a:r>
              <a:rPr lang="de-DE" sz="1600" dirty="0">
                <a:solidFill>
                  <a:srgbClr val="FFFF00"/>
                </a:solidFill>
              </a:rPr>
              <a:t> „2000: Potenzielle Hochwasserschäden am Rhein in NRW </a:t>
            </a:r>
          </a:p>
          <a:p>
            <a:pPr algn="ctr"/>
            <a:r>
              <a:rPr lang="de-DE" sz="1600" dirty="0">
                <a:solidFill>
                  <a:srgbClr val="FFFF00"/>
                </a:solidFill>
              </a:rPr>
              <a:t>und</a:t>
            </a:r>
          </a:p>
          <a:p>
            <a:pPr algn="ctr"/>
            <a:r>
              <a:rPr lang="de-DE" sz="1600" dirty="0">
                <a:solidFill>
                  <a:srgbClr val="FFFF00"/>
                </a:solidFill>
              </a:rPr>
              <a:t>2004: Grenzüberschreitende Auswirkungen von extemem Hochwasser</a:t>
            </a:r>
          </a:p>
          <a:p>
            <a:pPr algn="ctr"/>
            <a:r>
              <a:rPr lang="de-DE" sz="1600" dirty="0">
                <a:solidFill>
                  <a:srgbClr val="FFFF00"/>
                </a:solidFill>
              </a:rPr>
              <a:t> am Niederrhein“</a:t>
            </a:r>
          </a:p>
          <a:p>
            <a:pPr algn="ctr"/>
            <a:fld id="{6D22F896-40B5-4ADD-8801-0D06FADFA095}" type="slidenum">
              <a:rPr lang="en-US"/>
              <a:pPr/>
              <a:t>37</a:t>
            </a:fld>
            <a:endParaRPr lang="de-DE" dirty="0">
              <a:solidFill>
                <a:srgbClr val="FFFF00"/>
              </a:solidFill>
              <a:highlight>
                <a:srgbClr val="FFFF00"/>
              </a:highlight>
            </a:endParaRPr>
          </a:p>
        </p:txBody>
      </p:sp>
      <p:sp>
        <p:nvSpPr>
          <p:cNvPr id="3" name="Fußzeilenplatzhalter 2">
            <a:extLst>
              <a:ext uri="{FF2B5EF4-FFF2-40B4-BE49-F238E27FC236}">
                <a16:creationId xmlns:a16="http://schemas.microsoft.com/office/drawing/2014/main" id="{E1895598-2EF3-7ABC-00B2-5F657F65737E}"/>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AB1F0907-608D-BEEC-D63F-9CB0257A72BD}"/>
              </a:ext>
            </a:extLst>
          </p:cNvPr>
          <p:cNvSpPr>
            <a:spLocks noGrp="1"/>
          </p:cNvSpPr>
          <p:nvPr>
            <p:ph type="sldNum" sz="quarter" idx="12"/>
          </p:nvPr>
        </p:nvSpPr>
        <p:spPr>
          <a:xfrm>
            <a:off x="6982153" y="6294899"/>
            <a:ext cx="1977390" cy="365125"/>
          </a:xfrm>
        </p:spPr>
        <p:txBody>
          <a:bodyPr/>
          <a:lstStyle/>
          <a:p>
            <a:r>
              <a:rPr lang="en-US" dirty="0"/>
              <a:t>37</a:t>
            </a:r>
          </a:p>
        </p:txBody>
      </p:sp>
    </p:spTree>
    <p:extLst>
      <p:ext uri="{BB962C8B-B14F-4D97-AF65-F5344CB8AC3E}">
        <p14:creationId xmlns:p14="http://schemas.microsoft.com/office/powerpoint/2010/main" val="1176497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7148-21E1-D3A1-287A-BF99BFFFEE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2969FCF-3E4D-522A-5E76-0BBF0BEF40B5}"/>
              </a:ext>
            </a:extLst>
          </p:cNvPr>
          <p:cNvSpPr>
            <a:spLocks noGrp="1"/>
          </p:cNvSpPr>
          <p:nvPr>
            <p:ph type="title"/>
          </p:nvPr>
        </p:nvSpPr>
        <p:spPr>
          <a:xfrm>
            <a:off x="4682069" y="370525"/>
            <a:ext cx="4006692" cy="607227"/>
          </a:xfrm>
        </p:spPr>
        <p:txBody>
          <a:bodyPr>
            <a:normAutofit fontScale="90000"/>
          </a:bodyPr>
          <a:lstStyle/>
          <a:p>
            <a:r>
              <a:rPr lang="de-DE" sz="2800" dirty="0"/>
              <a:t>Bürgerinitiative HWS-3</a:t>
            </a:r>
          </a:p>
        </p:txBody>
      </p:sp>
      <p:pic>
        <p:nvPicPr>
          <p:cNvPr id="3" name="Grafik 2">
            <a:extLst>
              <a:ext uri="{FF2B5EF4-FFF2-40B4-BE49-F238E27FC236}">
                <a16:creationId xmlns:a16="http://schemas.microsoft.com/office/drawing/2014/main" id="{AA9EBEB3-5DBE-D409-61D3-E44D95187009}"/>
              </a:ext>
            </a:extLst>
          </p:cNvPr>
          <p:cNvPicPr>
            <a:picLocks noChangeAspect="1"/>
          </p:cNvPicPr>
          <p:nvPr/>
        </p:nvPicPr>
        <p:blipFill>
          <a:blip r:embed="rId2"/>
          <a:stretch>
            <a:fillRect/>
          </a:stretch>
        </p:blipFill>
        <p:spPr>
          <a:xfrm>
            <a:off x="118723" y="150315"/>
            <a:ext cx="2356129" cy="3047260"/>
          </a:xfrm>
          <a:prstGeom prst="rect">
            <a:avLst/>
          </a:prstGeom>
        </p:spPr>
      </p:pic>
      <p:pic>
        <p:nvPicPr>
          <p:cNvPr id="5" name="Grafik 4">
            <a:extLst>
              <a:ext uri="{FF2B5EF4-FFF2-40B4-BE49-F238E27FC236}">
                <a16:creationId xmlns:a16="http://schemas.microsoft.com/office/drawing/2014/main" id="{E53EDE66-4DAB-157B-41CE-2C0C15E06E0D}"/>
              </a:ext>
            </a:extLst>
          </p:cNvPr>
          <p:cNvPicPr>
            <a:picLocks noChangeAspect="1"/>
          </p:cNvPicPr>
          <p:nvPr/>
        </p:nvPicPr>
        <p:blipFill>
          <a:blip r:embed="rId3"/>
          <a:stretch>
            <a:fillRect/>
          </a:stretch>
        </p:blipFill>
        <p:spPr>
          <a:xfrm>
            <a:off x="2593704" y="994789"/>
            <a:ext cx="6372305" cy="3735309"/>
          </a:xfrm>
          <a:prstGeom prst="rect">
            <a:avLst/>
          </a:prstGeom>
        </p:spPr>
      </p:pic>
      <p:sp>
        <p:nvSpPr>
          <p:cNvPr id="9" name="Textfeld 8">
            <a:extLst>
              <a:ext uri="{FF2B5EF4-FFF2-40B4-BE49-F238E27FC236}">
                <a16:creationId xmlns:a16="http://schemas.microsoft.com/office/drawing/2014/main" id="{13F04C17-7034-A6C9-773C-0B3A84DAFB4A}"/>
              </a:ext>
            </a:extLst>
          </p:cNvPr>
          <p:cNvSpPr txBox="1"/>
          <p:nvPr/>
        </p:nvSpPr>
        <p:spPr>
          <a:xfrm>
            <a:off x="358183" y="3519483"/>
            <a:ext cx="2341808" cy="738664"/>
          </a:xfrm>
          <a:prstGeom prst="rect">
            <a:avLst/>
          </a:prstGeom>
          <a:noFill/>
        </p:spPr>
        <p:txBody>
          <a:bodyPr wrap="square" rtlCol="0">
            <a:spAutoFit/>
          </a:bodyPr>
          <a:lstStyle/>
          <a:p>
            <a:r>
              <a:rPr lang="de-DE" sz="1400" b="1" dirty="0">
                <a:solidFill>
                  <a:srgbClr val="FFFF00"/>
                </a:solidFill>
              </a:rPr>
              <a:t>2016/2017</a:t>
            </a:r>
            <a:r>
              <a:rPr lang="de-DE" sz="1400" dirty="0">
                <a:solidFill>
                  <a:srgbClr val="FFFF00"/>
                </a:solidFill>
              </a:rPr>
              <a:t> Dissertation: „</a:t>
            </a:r>
            <a:r>
              <a:rPr lang="de-DE" sz="1400" b="1" dirty="0">
                <a:solidFill>
                  <a:srgbClr val="FFFF00"/>
                </a:solidFill>
              </a:rPr>
              <a:t>Der Rhein-(Maas-) Schelde-Kanal</a:t>
            </a:r>
            <a:r>
              <a:rPr lang="de-DE" sz="1400" dirty="0">
                <a:solidFill>
                  <a:srgbClr val="FFFF00"/>
                </a:solidFill>
              </a:rPr>
              <a:t>…)“</a:t>
            </a:r>
          </a:p>
        </p:txBody>
      </p:sp>
      <p:sp>
        <p:nvSpPr>
          <p:cNvPr id="10" name="Textfeld 9">
            <a:extLst>
              <a:ext uri="{FF2B5EF4-FFF2-40B4-BE49-F238E27FC236}">
                <a16:creationId xmlns:a16="http://schemas.microsoft.com/office/drawing/2014/main" id="{C68C1585-6B76-6FD5-A8A1-2FDDAA3AFEE1}"/>
              </a:ext>
            </a:extLst>
          </p:cNvPr>
          <p:cNvSpPr txBox="1"/>
          <p:nvPr/>
        </p:nvSpPr>
        <p:spPr>
          <a:xfrm>
            <a:off x="358183" y="3167051"/>
            <a:ext cx="2116669" cy="307777"/>
          </a:xfrm>
          <a:prstGeom prst="rect">
            <a:avLst/>
          </a:prstGeom>
          <a:noFill/>
        </p:spPr>
        <p:txBody>
          <a:bodyPr wrap="square" rtlCol="0">
            <a:spAutoFit/>
          </a:bodyPr>
          <a:lstStyle/>
          <a:p>
            <a:r>
              <a:rPr lang="de-DE" sz="1400" dirty="0">
                <a:solidFill>
                  <a:srgbClr val="FFFF00"/>
                </a:solidFill>
              </a:rPr>
              <a:t>Frau Dr. Lina Schröder</a:t>
            </a:r>
          </a:p>
        </p:txBody>
      </p:sp>
      <p:sp>
        <p:nvSpPr>
          <p:cNvPr id="11" name="Textfeld 10">
            <a:extLst>
              <a:ext uri="{FF2B5EF4-FFF2-40B4-BE49-F238E27FC236}">
                <a16:creationId xmlns:a16="http://schemas.microsoft.com/office/drawing/2014/main" id="{905CBCA7-98DC-9F15-AC38-EFF05942B051}"/>
              </a:ext>
            </a:extLst>
          </p:cNvPr>
          <p:cNvSpPr txBox="1"/>
          <p:nvPr/>
        </p:nvSpPr>
        <p:spPr>
          <a:xfrm>
            <a:off x="118722" y="4435772"/>
            <a:ext cx="2356129" cy="461665"/>
          </a:xfrm>
          <a:prstGeom prst="rect">
            <a:avLst/>
          </a:prstGeom>
          <a:noFill/>
        </p:spPr>
        <p:txBody>
          <a:bodyPr wrap="square" rtlCol="0">
            <a:spAutoFit/>
          </a:bodyPr>
          <a:lstStyle/>
          <a:p>
            <a:r>
              <a:rPr lang="de-DE" sz="1200">
                <a:solidFill>
                  <a:srgbClr val="FFFF00"/>
                </a:solidFill>
              </a:rPr>
              <a:t>Dissertation, Bezug </a:t>
            </a:r>
            <a:r>
              <a:rPr lang="de-DE" sz="1200" dirty="0">
                <a:solidFill>
                  <a:srgbClr val="FFFF00"/>
                </a:solidFill>
              </a:rPr>
              <a:t>zur HWS-Strategie:</a:t>
            </a:r>
          </a:p>
        </p:txBody>
      </p:sp>
      <p:sp>
        <p:nvSpPr>
          <p:cNvPr id="4" name="Textfeld 3">
            <a:extLst>
              <a:ext uri="{FF2B5EF4-FFF2-40B4-BE49-F238E27FC236}">
                <a16:creationId xmlns:a16="http://schemas.microsoft.com/office/drawing/2014/main" id="{3438218D-DD35-2772-4F3D-6AA6C0C4323A}"/>
              </a:ext>
            </a:extLst>
          </p:cNvPr>
          <p:cNvSpPr txBox="1"/>
          <p:nvPr/>
        </p:nvSpPr>
        <p:spPr>
          <a:xfrm>
            <a:off x="131362" y="4866082"/>
            <a:ext cx="9012637" cy="1384995"/>
          </a:xfrm>
          <a:prstGeom prst="rect">
            <a:avLst/>
          </a:prstGeom>
          <a:noFill/>
        </p:spPr>
        <p:txBody>
          <a:bodyPr wrap="square" rtlCol="0">
            <a:spAutoFit/>
          </a:bodyPr>
          <a:lstStyle/>
          <a:p>
            <a:r>
              <a:rPr lang="de-DE" sz="1400" b="1" dirty="0">
                <a:solidFill>
                  <a:srgbClr val="FFFF00"/>
                </a:solidFill>
              </a:rPr>
              <a:t>Teilstromkanal Niederrhein–Maas–Schelde </a:t>
            </a:r>
            <a:r>
              <a:rPr lang="de-DE" sz="1400" dirty="0"/>
              <a:t>„Das Projekt Rhein-Maas ist tot – es lebe der Teilstromkanal!“</a:t>
            </a:r>
            <a:br>
              <a:rPr lang="de-DE" sz="1400" dirty="0"/>
            </a:br>
            <a:r>
              <a:rPr lang="de-DE" sz="1400" dirty="0"/>
              <a:t>Ein integriertes Infrastrukturvorhaben zur Schließung einer Lücke im europäischen Netz – mit hoher Bedeutung für Umwelt, Klima, Versorgungssicherheit und Wirtschaft.</a:t>
            </a:r>
          </a:p>
          <a:p>
            <a:r>
              <a:rPr lang="de-DE" sz="1400" dirty="0"/>
              <a:t>Diese Einschätzung findet sich – rund 30 Jahre nach der ursprünglichen Debatte – in einer HWS-Stellungnahme zum Bundesverkehrswegeplan 2030 und unterstreicht die wissenschaftliche und politische Relevanz des Themas.“</a:t>
            </a:r>
          </a:p>
        </p:txBody>
      </p:sp>
      <p:sp>
        <p:nvSpPr>
          <p:cNvPr id="6" name="Textfeld 5">
            <a:extLst>
              <a:ext uri="{FF2B5EF4-FFF2-40B4-BE49-F238E27FC236}">
                <a16:creationId xmlns:a16="http://schemas.microsoft.com/office/drawing/2014/main" id="{EA164953-1891-49CC-BB5D-B94348658F26}"/>
              </a:ext>
            </a:extLst>
          </p:cNvPr>
          <p:cNvSpPr txBox="1"/>
          <p:nvPr/>
        </p:nvSpPr>
        <p:spPr>
          <a:xfrm>
            <a:off x="131362" y="6135635"/>
            <a:ext cx="308666" cy="338554"/>
          </a:xfrm>
          <a:prstGeom prst="rect">
            <a:avLst/>
          </a:prstGeom>
          <a:noFill/>
          <a:ln>
            <a:noFill/>
          </a:ln>
        </p:spPr>
        <p:txBody>
          <a:bodyPr wrap="square" rtlCol="0">
            <a:spAutoFit/>
          </a:bodyPr>
          <a:lstStyle/>
          <a:p>
            <a:pPr algn="ctr"/>
            <a:r>
              <a:rPr lang="de-DE" sz="1600" dirty="0"/>
              <a:t>©</a:t>
            </a:r>
          </a:p>
        </p:txBody>
      </p:sp>
      <p:sp>
        <p:nvSpPr>
          <p:cNvPr id="12" name="Fußzeilenplatzhalter 11">
            <a:extLst>
              <a:ext uri="{FF2B5EF4-FFF2-40B4-BE49-F238E27FC236}">
                <a16:creationId xmlns:a16="http://schemas.microsoft.com/office/drawing/2014/main" id="{1CFFA6A6-6D79-0429-06CF-44A25791D924}"/>
              </a:ext>
            </a:extLst>
          </p:cNvPr>
          <p:cNvSpPr>
            <a:spLocks noGrp="1"/>
          </p:cNvSpPr>
          <p:nvPr>
            <p:ph type="ftr" sz="quarter" idx="11"/>
          </p:nvPr>
        </p:nvSpPr>
        <p:spPr/>
        <p:txBody>
          <a:bodyPr/>
          <a:lstStyle/>
          <a:p>
            <a:r>
              <a:rPr lang="en-US"/>
              <a:t>H.-P. F. –Xanten, 2026</a:t>
            </a:r>
            <a:endParaRPr lang="en-US" dirty="0"/>
          </a:p>
        </p:txBody>
      </p:sp>
      <p:sp>
        <p:nvSpPr>
          <p:cNvPr id="13" name="Foliennummernplatzhalter 12">
            <a:extLst>
              <a:ext uri="{FF2B5EF4-FFF2-40B4-BE49-F238E27FC236}">
                <a16:creationId xmlns:a16="http://schemas.microsoft.com/office/drawing/2014/main" id="{D36B94C2-33E8-AD08-4746-974478377B39}"/>
              </a:ext>
            </a:extLst>
          </p:cNvPr>
          <p:cNvSpPr>
            <a:spLocks noGrp="1"/>
          </p:cNvSpPr>
          <p:nvPr>
            <p:ph type="sldNum" sz="quarter" idx="12"/>
          </p:nvPr>
        </p:nvSpPr>
        <p:spPr>
          <a:xfrm>
            <a:off x="6988619" y="6297065"/>
            <a:ext cx="1977390" cy="365125"/>
          </a:xfrm>
        </p:spPr>
        <p:txBody>
          <a:bodyPr/>
          <a:lstStyle/>
          <a:p>
            <a:fld id="{6D22F896-40B5-4ADD-8801-0D06FADFA095}" type="slidenum">
              <a:rPr lang="en-US" smtClean="0"/>
              <a:t>38</a:t>
            </a:fld>
            <a:endParaRPr lang="en-US" dirty="0"/>
          </a:p>
        </p:txBody>
      </p:sp>
    </p:spTree>
    <p:extLst>
      <p:ext uri="{BB962C8B-B14F-4D97-AF65-F5344CB8AC3E}">
        <p14:creationId xmlns:p14="http://schemas.microsoft.com/office/powerpoint/2010/main" val="33029081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51D7-1EB6-DBF3-0A9B-61800C106819}"/>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A7019483-2B29-7E26-3393-F8892BAF3F92}"/>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2" name="Titel 1">
            <a:extLst>
              <a:ext uri="{FF2B5EF4-FFF2-40B4-BE49-F238E27FC236}">
                <a16:creationId xmlns:a16="http://schemas.microsoft.com/office/drawing/2014/main" id="{6A085994-21FD-33D5-1C85-DBF5C693DA0E}"/>
              </a:ext>
            </a:extLst>
          </p:cNvPr>
          <p:cNvSpPr>
            <a:spLocks noGrp="1"/>
          </p:cNvSpPr>
          <p:nvPr>
            <p:ph type="title"/>
          </p:nvPr>
        </p:nvSpPr>
        <p:spPr>
          <a:xfrm>
            <a:off x="4380907" y="356718"/>
            <a:ext cx="4620963" cy="607227"/>
          </a:xfrm>
        </p:spPr>
        <p:txBody>
          <a:bodyPr>
            <a:normAutofit/>
          </a:bodyPr>
          <a:lstStyle/>
          <a:p>
            <a:r>
              <a:rPr lang="de-DE" sz="2800" dirty="0"/>
              <a:t>Bürgerinitiative HWS-4</a:t>
            </a:r>
          </a:p>
        </p:txBody>
      </p:sp>
      <p:sp>
        <p:nvSpPr>
          <p:cNvPr id="4" name="Textfeld 3">
            <a:extLst>
              <a:ext uri="{FF2B5EF4-FFF2-40B4-BE49-F238E27FC236}">
                <a16:creationId xmlns:a16="http://schemas.microsoft.com/office/drawing/2014/main" id="{C4D0C456-AF0A-8522-1753-3AB6BBC70567}"/>
              </a:ext>
            </a:extLst>
          </p:cNvPr>
          <p:cNvSpPr txBox="1"/>
          <p:nvPr/>
        </p:nvSpPr>
        <p:spPr>
          <a:xfrm>
            <a:off x="4380907" y="949600"/>
            <a:ext cx="4763093" cy="5355312"/>
          </a:xfrm>
          <a:prstGeom prst="rect">
            <a:avLst/>
          </a:prstGeom>
          <a:noFill/>
        </p:spPr>
        <p:txBody>
          <a:bodyPr wrap="square" rtlCol="0">
            <a:spAutoFit/>
          </a:bodyPr>
          <a:lstStyle/>
          <a:p>
            <a:r>
              <a:rPr lang="de-DE" dirty="0"/>
              <a:t>Wir beschlossen daher, ein erstes Sachbuch zur Situation am Niederrhein zu verfassen. </a:t>
            </a:r>
            <a:r>
              <a:rPr lang="de-DE" sz="1400" dirty="0"/>
              <a:t>(nächste Folie)</a:t>
            </a:r>
          </a:p>
          <a:p>
            <a:br>
              <a:rPr lang="de-DE" sz="1400" dirty="0"/>
            </a:br>
            <a:r>
              <a:rPr lang="de-DE" dirty="0"/>
              <a:t>Im Schulterschluss mit weiteren Mitstreitern wurde der Themenkomplex geschärft und weiterentwickelt.</a:t>
            </a:r>
          </a:p>
          <a:p>
            <a:r>
              <a:rPr lang="de-DE" dirty="0"/>
              <a:t>Dennoch bleiben zentrale Fragen bis heute ungelöst und die Region nicht ausreichend zukunftssicher – auch, weil Betroffene ihre Interessen oft nicht wirksam vertreten.</a:t>
            </a:r>
          </a:p>
          <a:p>
            <a:endParaRPr lang="de-DE" dirty="0"/>
          </a:p>
          <a:p>
            <a:r>
              <a:rPr lang="de-DE" dirty="0">
                <a:solidFill>
                  <a:srgbClr val="FFFF00"/>
                </a:solidFill>
              </a:rPr>
              <a:t>Mit der Novellierung des Klima-Anpassungsgesetzes NRW erwarten wir verbindliche Fortschritte, insbesondere bei der Erstellung kommunaler Klima-Anpassungskonzepte und Pflichten.</a:t>
            </a:r>
            <a:br>
              <a:rPr lang="de-DE" dirty="0"/>
            </a:br>
            <a:r>
              <a:rPr lang="de-DE" sz="1400" i="1" dirty="0"/>
              <a:t>(Quelle: MUNV NRW, August 2024)</a:t>
            </a:r>
            <a:endParaRPr lang="de-DE" sz="1400" dirty="0"/>
          </a:p>
        </p:txBody>
      </p:sp>
      <p:pic>
        <p:nvPicPr>
          <p:cNvPr id="7" name="Grafik 6">
            <a:extLst>
              <a:ext uri="{FF2B5EF4-FFF2-40B4-BE49-F238E27FC236}">
                <a16:creationId xmlns:a16="http://schemas.microsoft.com/office/drawing/2014/main" id="{5035EB78-B565-3038-DCA4-70FA435E8C87}"/>
              </a:ext>
            </a:extLst>
          </p:cNvPr>
          <p:cNvPicPr>
            <a:picLocks noChangeAspect="1"/>
          </p:cNvPicPr>
          <p:nvPr/>
        </p:nvPicPr>
        <p:blipFill>
          <a:blip r:embed="rId2"/>
          <a:stretch>
            <a:fillRect/>
          </a:stretch>
        </p:blipFill>
        <p:spPr>
          <a:xfrm>
            <a:off x="142129" y="185044"/>
            <a:ext cx="3925692" cy="3084180"/>
          </a:xfrm>
          <a:prstGeom prst="rect">
            <a:avLst/>
          </a:prstGeom>
        </p:spPr>
      </p:pic>
      <p:sp>
        <p:nvSpPr>
          <p:cNvPr id="3" name="Textfeld 2">
            <a:extLst>
              <a:ext uri="{FF2B5EF4-FFF2-40B4-BE49-F238E27FC236}">
                <a16:creationId xmlns:a16="http://schemas.microsoft.com/office/drawing/2014/main" id="{D537DDE3-03C1-1F56-DBFE-47287F6EEA9F}"/>
              </a:ext>
            </a:extLst>
          </p:cNvPr>
          <p:cNvSpPr txBox="1"/>
          <p:nvPr/>
        </p:nvSpPr>
        <p:spPr>
          <a:xfrm>
            <a:off x="285694" y="3429000"/>
            <a:ext cx="3925692" cy="2585323"/>
          </a:xfrm>
          <a:prstGeom prst="rect">
            <a:avLst/>
          </a:prstGeom>
          <a:noFill/>
        </p:spPr>
        <p:txBody>
          <a:bodyPr wrap="square" rtlCol="0">
            <a:spAutoFit/>
          </a:bodyPr>
          <a:lstStyle/>
          <a:p>
            <a:r>
              <a:rPr lang="de-DE" dirty="0"/>
              <a:t>Mit Blick auf die Zukunftsfähigkeit des Niederrheins haben wir unsere „Rheinischen Reflexionen“ formuliert.</a:t>
            </a:r>
            <a:br>
              <a:rPr lang="de-DE" dirty="0"/>
            </a:br>
            <a:r>
              <a:rPr lang="de-DE" dirty="0"/>
              <a:t>Aus Verantwortung für Mensch und Region war es für uns – Hans-Henning und mich – keine Option, die Aufgabe aufzugeben.</a:t>
            </a:r>
          </a:p>
        </p:txBody>
      </p:sp>
      <p:sp>
        <p:nvSpPr>
          <p:cNvPr id="5" name="Fußzeilenplatzhalter 4">
            <a:extLst>
              <a:ext uri="{FF2B5EF4-FFF2-40B4-BE49-F238E27FC236}">
                <a16:creationId xmlns:a16="http://schemas.microsoft.com/office/drawing/2014/main" id="{62BB1C48-1A12-BCD8-44D7-89C8D5297667}"/>
              </a:ext>
            </a:extLst>
          </p:cNvPr>
          <p:cNvSpPr>
            <a:spLocks noGrp="1"/>
          </p:cNvSpPr>
          <p:nvPr>
            <p:ph type="ftr" sz="quarter" idx="11"/>
          </p:nvPr>
        </p:nvSpPr>
        <p:spPr/>
        <p:txBody>
          <a:bodyPr/>
          <a:lstStyle/>
          <a:p>
            <a:r>
              <a:rPr lang="en-US"/>
              <a:t>H.-P. F. –Xanten, 2026</a:t>
            </a:r>
            <a:endParaRPr lang="en-US" dirty="0"/>
          </a:p>
        </p:txBody>
      </p:sp>
      <p:sp>
        <p:nvSpPr>
          <p:cNvPr id="9" name="Foliennummernplatzhalter 8">
            <a:extLst>
              <a:ext uri="{FF2B5EF4-FFF2-40B4-BE49-F238E27FC236}">
                <a16:creationId xmlns:a16="http://schemas.microsoft.com/office/drawing/2014/main" id="{C5D948C4-8769-4826-2585-11863FD019C0}"/>
              </a:ext>
            </a:extLst>
          </p:cNvPr>
          <p:cNvSpPr>
            <a:spLocks noGrp="1"/>
          </p:cNvSpPr>
          <p:nvPr>
            <p:ph type="sldNum" sz="quarter" idx="12"/>
          </p:nvPr>
        </p:nvSpPr>
        <p:spPr>
          <a:xfrm>
            <a:off x="6950622" y="6283258"/>
            <a:ext cx="1977390" cy="365125"/>
          </a:xfrm>
        </p:spPr>
        <p:txBody>
          <a:bodyPr/>
          <a:lstStyle/>
          <a:p>
            <a:fld id="{6D22F896-40B5-4ADD-8801-0D06FADFA095}" type="slidenum">
              <a:rPr lang="en-US" smtClean="0"/>
              <a:t>39</a:t>
            </a:fld>
            <a:endParaRPr lang="en-US" dirty="0"/>
          </a:p>
        </p:txBody>
      </p:sp>
    </p:spTree>
    <p:extLst>
      <p:ext uri="{BB962C8B-B14F-4D97-AF65-F5344CB8AC3E}">
        <p14:creationId xmlns:p14="http://schemas.microsoft.com/office/powerpoint/2010/main" val="30085237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2BD40-F4FF-0B11-136F-2D5478128171}"/>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8E1662DA-855F-54C3-99F8-7CE836771329}"/>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9" name="Grafik 8">
            <a:extLst>
              <a:ext uri="{FF2B5EF4-FFF2-40B4-BE49-F238E27FC236}">
                <a16:creationId xmlns:a16="http://schemas.microsoft.com/office/drawing/2014/main" id="{07039B99-D41B-3081-CFD8-D4CD4C324A02}"/>
              </a:ext>
            </a:extLst>
          </p:cNvPr>
          <p:cNvPicPr>
            <a:picLocks noChangeAspect="1"/>
          </p:cNvPicPr>
          <p:nvPr/>
        </p:nvPicPr>
        <p:blipFill>
          <a:blip r:embed="rId2"/>
          <a:stretch>
            <a:fillRect/>
          </a:stretch>
        </p:blipFill>
        <p:spPr>
          <a:xfrm>
            <a:off x="142130" y="150315"/>
            <a:ext cx="4534039" cy="6045386"/>
          </a:xfrm>
          <a:prstGeom prst="rect">
            <a:avLst/>
          </a:prstGeom>
        </p:spPr>
      </p:pic>
      <p:sp>
        <p:nvSpPr>
          <p:cNvPr id="3" name="Textfeld 2">
            <a:extLst>
              <a:ext uri="{FF2B5EF4-FFF2-40B4-BE49-F238E27FC236}">
                <a16:creationId xmlns:a16="http://schemas.microsoft.com/office/drawing/2014/main" id="{5ABCF854-886E-25F1-BD67-C767CCFA29D5}"/>
              </a:ext>
            </a:extLst>
          </p:cNvPr>
          <p:cNvSpPr txBox="1"/>
          <p:nvPr/>
        </p:nvSpPr>
        <p:spPr>
          <a:xfrm>
            <a:off x="4676169" y="977752"/>
            <a:ext cx="4325701" cy="5078313"/>
          </a:xfrm>
          <a:prstGeom prst="rect">
            <a:avLst/>
          </a:prstGeom>
          <a:noFill/>
        </p:spPr>
        <p:txBody>
          <a:bodyPr wrap="square" rtlCol="0">
            <a:spAutoFit/>
          </a:bodyPr>
          <a:lstStyle/>
          <a:p>
            <a:pPr algn="ctr"/>
            <a:r>
              <a:rPr lang="de-DE" b="1" dirty="0">
                <a:solidFill>
                  <a:srgbClr val="FFFF00"/>
                </a:solidFill>
              </a:rPr>
              <a:t>Beweggründe des HWS-Teams</a:t>
            </a:r>
          </a:p>
          <a:p>
            <a:pPr algn="ctr"/>
            <a:r>
              <a:rPr lang="de-DE" b="1" dirty="0">
                <a:solidFill>
                  <a:srgbClr val="FFFF00"/>
                </a:solidFill>
              </a:rPr>
              <a:t> seit 1997</a:t>
            </a:r>
          </a:p>
          <a:p>
            <a:endParaRPr lang="de-DE" dirty="0"/>
          </a:p>
          <a:p>
            <a:r>
              <a:rPr lang="de-DE" dirty="0"/>
              <a:t>Der Niederrhein ist ein gefährdeter Lebensraum:</a:t>
            </a:r>
            <a:br>
              <a:rPr lang="de-DE" dirty="0"/>
            </a:br>
            <a:r>
              <a:rPr lang="de-DE" dirty="0"/>
              <a:t>Bergbau, Bodensenkungen und veränderte Wasserströme bedrohen zunehmend unsere Sicherheit.</a:t>
            </a:r>
          </a:p>
          <a:p>
            <a:r>
              <a:rPr lang="de-DE" dirty="0"/>
              <a:t>Trotz bekannter Risiken fehlt es oft an klarer Konsequenz im Handeln.</a:t>
            </a:r>
            <a:br>
              <a:rPr lang="de-DE" dirty="0"/>
            </a:br>
            <a:endParaRPr lang="de-DE" dirty="0"/>
          </a:p>
          <a:p>
            <a:r>
              <a:rPr lang="de-DE" dirty="0"/>
              <a:t>Zu lange galt:</a:t>
            </a:r>
          </a:p>
          <a:p>
            <a:pPr algn="ctr"/>
            <a:r>
              <a:rPr lang="de-DE" b="1" i="1" dirty="0">
                <a:solidFill>
                  <a:srgbClr val="FF0000"/>
                </a:solidFill>
              </a:rPr>
              <a:t>„Es soll besser werden – doch ändern darf sich nichts.“</a:t>
            </a:r>
          </a:p>
          <a:p>
            <a:endParaRPr lang="de-DE" dirty="0"/>
          </a:p>
          <a:p>
            <a:r>
              <a:rPr lang="de-DE" b="1" dirty="0">
                <a:solidFill>
                  <a:srgbClr val="FFFF00"/>
                </a:solidFill>
              </a:rPr>
              <a:t>Unser Sachbuch ist ein Weckruf: </a:t>
            </a:r>
          </a:p>
          <a:p>
            <a:r>
              <a:rPr lang="de-DE" b="1" dirty="0">
                <a:solidFill>
                  <a:srgbClr val="FFFF00"/>
                </a:solidFill>
              </a:rPr>
              <a:t>Für Verantwortung, für Ehrlichkeit und für notwendige Veränderungen.</a:t>
            </a:r>
            <a:endParaRPr lang="de-DE" dirty="0">
              <a:solidFill>
                <a:srgbClr val="FFFF00"/>
              </a:solidFill>
            </a:endParaRPr>
          </a:p>
        </p:txBody>
      </p:sp>
      <p:sp>
        <p:nvSpPr>
          <p:cNvPr id="2" name="Titel 1">
            <a:extLst>
              <a:ext uri="{FF2B5EF4-FFF2-40B4-BE49-F238E27FC236}">
                <a16:creationId xmlns:a16="http://schemas.microsoft.com/office/drawing/2014/main" id="{6DDFD960-B948-309C-015C-97D93F855C93}"/>
              </a:ext>
            </a:extLst>
          </p:cNvPr>
          <p:cNvSpPr>
            <a:spLocks noGrp="1"/>
          </p:cNvSpPr>
          <p:nvPr>
            <p:ph type="title"/>
          </p:nvPr>
        </p:nvSpPr>
        <p:spPr>
          <a:xfrm>
            <a:off x="4380907" y="356718"/>
            <a:ext cx="4620963" cy="607227"/>
          </a:xfrm>
        </p:spPr>
        <p:txBody>
          <a:bodyPr>
            <a:normAutofit/>
          </a:bodyPr>
          <a:lstStyle/>
          <a:p>
            <a:r>
              <a:rPr lang="de-DE" sz="2800" dirty="0"/>
              <a:t>Bürgerinitiative HWS-5</a:t>
            </a:r>
          </a:p>
        </p:txBody>
      </p:sp>
      <p:sp>
        <p:nvSpPr>
          <p:cNvPr id="4" name="Textfeld 3">
            <a:extLst>
              <a:ext uri="{FF2B5EF4-FFF2-40B4-BE49-F238E27FC236}">
                <a16:creationId xmlns:a16="http://schemas.microsoft.com/office/drawing/2014/main" id="{470DCBA3-D330-1E66-4F46-CB1B5FEEDAF2}"/>
              </a:ext>
            </a:extLst>
          </p:cNvPr>
          <p:cNvSpPr txBox="1"/>
          <p:nvPr/>
        </p:nvSpPr>
        <p:spPr>
          <a:xfrm rot="21053252">
            <a:off x="309158" y="5310672"/>
            <a:ext cx="2847389" cy="523220"/>
          </a:xfrm>
          <a:prstGeom prst="rect">
            <a:avLst/>
          </a:prstGeom>
          <a:noFill/>
        </p:spPr>
        <p:txBody>
          <a:bodyPr wrap="square" rtlCol="0">
            <a:spAutoFit/>
          </a:bodyPr>
          <a:lstStyle/>
          <a:p>
            <a:r>
              <a:rPr lang="de-DE" sz="1400" dirty="0">
                <a:solidFill>
                  <a:srgbClr val="FFFF00"/>
                </a:solidFill>
              </a:rPr>
              <a:t>Buch-Autor</a:t>
            </a:r>
          </a:p>
          <a:p>
            <a:r>
              <a:rPr lang="de-DE" sz="1400" dirty="0">
                <a:solidFill>
                  <a:srgbClr val="FFFF00"/>
                </a:solidFill>
              </a:rPr>
              <a:t>5. Ausgabe 2024 - 152 Seiten</a:t>
            </a:r>
          </a:p>
        </p:txBody>
      </p:sp>
      <p:sp>
        <p:nvSpPr>
          <p:cNvPr id="5" name="Fußzeilenplatzhalter 4">
            <a:extLst>
              <a:ext uri="{FF2B5EF4-FFF2-40B4-BE49-F238E27FC236}">
                <a16:creationId xmlns:a16="http://schemas.microsoft.com/office/drawing/2014/main" id="{7FCE688D-BDAC-81A2-AA20-7DACB968DF8E}"/>
              </a:ext>
            </a:extLst>
          </p:cNvPr>
          <p:cNvSpPr>
            <a:spLocks noGrp="1"/>
          </p:cNvSpPr>
          <p:nvPr>
            <p:ph type="ftr" sz="quarter" idx="11"/>
          </p:nvPr>
        </p:nvSpPr>
        <p:spPr/>
        <p:txBody>
          <a:bodyPr/>
          <a:lstStyle/>
          <a:p>
            <a:r>
              <a:rPr lang="en-US"/>
              <a:t>H.-P. F. –Xanten, 2026</a:t>
            </a:r>
            <a:endParaRPr lang="en-US" dirty="0"/>
          </a:p>
        </p:txBody>
      </p:sp>
      <p:sp>
        <p:nvSpPr>
          <p:cNvPr id="7" name="Foliennummernplatzhalter 6">
            <a:extLst>
              <a:ext uri="{FF2B5EF4-FFF2-40B4-BE49-F238E27FC236}">
                <a16:creationId xmlns:a16="http://schemas.microsoft.com/office/drawing/2014/main" id="{F6B3A62C-7817-EE0E-5529-0372BDF6E2C4}"/>
              </a:ext>
            </a:extLst>
          </p:cNvPr>
          <p:cNvSpPr>
            <a:spLocks noGrp="1"/>
          </p:cNvSpPr>
          <p:nvPr>
            <p:ph type="sldNum" sz="quarter" idx="12"/>
          </p:nvPr>
        </p:nvSpPr>
        <p:spPr>
          <a:xfrm>
            <a:off x="6958505" y="6318719"/>
            <a:ext cx="1977390" cy="365125"/>
          </a:xfrm>
        </p:spPr>
        <p:txBody>
          <a:bodyPr/>
          <a:lstStyle/>
          <a:p>
            <a:fld id="{6D22F896-40B5-4ADD-8801-0D06FADFA095}" type="slidenum">
              <a:rPr lang="en-US" smtClean="0"/>
              <a:t>40</a:t>
            </a:fld>
            <a:endParaRPr lang="en-US" dirty="0"/>
          </a:p>
        </p:txBody>
      </p:sp>
    </p:spTree>
    <p:extLst>
      <p:ext uri="{BB962C8B-B14F-4D97-AF65-F5344CB8AC3E}">
        <p14:creationId xmlns:p14="http://schemas.microsoft.com/office/powerpoint/2010/main" val="3081397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6EED-584E-2765-851B-CD2E52D81F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EF8AA85-D49A-E3A9-A042-43B1A778D99D}"/>
              </a:ext>
            </a:extLst>
          </p:cNvPr>
          <p:cNvSpPr>
            <a:spLocks noGrp="1"/>
          </p:cNvSpPr>
          <p:nvPr>
            <p:ph type="title"/>
          </p:nvPr>
        </p:nvSpPr>
        <p:spPr>
          <a:xfrm>
            <a:off x="2310821" y="370525"/>
            <a:ext cx="6377940" cy="607227"/>
          </a:xfrm>
        </p:spPr>
        <p:txBody>
          <a:bodyPr>
            <a:normAutofit/>
          </a:bodyPr>
          <a:lstStyle/>
          <a:p>
            <a:r>
              <a:rPr lang="de-DE" sz="2800" dirty="0"/>
              <a:t>Hobby: Mineralogie</a:t>
            </a:r>
          </a:p>
        </p:txBody>
      </p:sp>
      <p:sp>
        <p:nvSpPr>
          <p:cNvPr id="6" name="Textfeld 5">
            <a:extLst>
              <a:ext uri="{FF2B5EF4-FFF2-40B4-BE49-F238E27FC236}">
                <a16:creationId xmlns:a16="http://schemas.microsoft.com/office/drawing/2014/main" id="{ABEAF4E6-5452-43C7-AEA0-D360FEE4E68B}"/>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0" name="Grafik 9">
            <a:extLst>
              <a:ext uri="{FF2B5EF4-FFF2-40B4-BE49-F238E27FC236}">
                <a16:creationId xmlns:a16="http://schemas.microsoft.com/office/drawing/2014/main" id="{671E0F06-CE9E-A0D6-14B5-0D88DC843A7A}"/>
              </a:ext>
            </a:extLst>
          </p:cNvPr>
          <p:cNvPicPr>
            <a:picLocks noChangeAspect="1"/>
          </p:cNvPicPr>
          <p:nvPr/>
        </p:nvPicPr>
        <p:blipFill>
          <a:blip r:embed="rId2"/>
          <a:stretch>
            <a:fillRect/>
          </a:stretch>
        </p:blipFill>
        <p:spPr>
          <a:xfrm>
            <a:off x="4295019" y="2647462"/>
            <a:ext cx="4678065" cy="3508549"/>
          </a:xfrm>
          <a:prstGeom prst="rect">
            <a:avLst/>
          </a:prstGeom>
        </p:spPr>
      </p:pic>
      <p:pic>
        <p:nvPicPr>
          <p:cNvPr id="12" name="Grafik 11">
            <a:extLst>
              <a:ext uri="{FF2B5EF4-FFF2-40B4-BE49-F238E27FC236}">
                <a16:creationId xmlns:a16="http://schemas.microsoft.com/office/drawing/2014/main" id="{87540514-F430-FA20-A8AD-94D85A5B7450}"/>
              </a:ext>
            </a:extLst>
          </p:cNvPr>
          <p:cNvPicPr>
            <a:picLocks noChangeAspect="1"/>
          </p:cNvPicPr>
          <p:nvPr/>
        </p:nvPicPr>
        <p:blipFill>
          <a:blip r:embed="rId3"/>
          <a:stretch>
            <a:fillRect/>
          </a:stretch>
        </p:blipFill>
        <p:spPr>
          <a:xfrm>
            <a:off x="170917" y="997850"/>
            <a:ext cx="3831194" cy="2873396"/>
          </a:xfrm>
          <a:prstGeom prst="rect">
            <a:avLst/>
          </a:prstGeom>
        </p:spPr>
      </p:pic>
      <p:sp>
        <p:nvSpPr>
          <p:cNvPr id="3" name="Textfeld 2">
            <a:extLst>
              <a:ext uri="{FF2B5EF4-FFF2-40B4-BE49-F238E27FC236}">
                <a16:creationId xmlns:a16="http://schemas.microsoft.com/office/drawing/2014/main" id="{C164637D-A7DB-1BE0-2444-EE77504D07B0}"/>
              </a:ext>
            </a:extLst>
          </p:cNvPr>
          <p:cNvSpPr txBox="1"/>
          <p:nvPr/>
        </p:nvSpPr>
        <p:spPr>
          <a:xfrm>
            <a:off x="3901914" y="1073943"/>
            <a:ext cx="3413288" cy="738664"/>
          </a:xfrm>
          <a:prstGeom prst="rect">
            <a:avLst/>
          </a:prstGeom>
          <a:noFill/>
        </p:spPr>
        <p:txBody>
          <a:bodyPr wrap="square" rtlCol="0">
            <a:spAutoFit/>
          </a:bodyPr>
          <a:lstStyle/>
          <a:p>
            <a:pPr algn="ctr"/>
            <a:r>
              <a:rPr lang="de-DE" sz="1400" dirty="0">
                <a:solidFill>
                  <a:srgbClr val="FFFF00"/>
                </a:solidFill>
              </a:rPr>
              <a:t>Markasit-Stufe auf Calcit aus dem Oberhausener Sprung </a:t>
            </a:r>
          </a:p>
          <a:p>
            <a:pPr algn="ctr"/>
            <a:r>
              <a:rPr lang="de-DE" sz="1400" dirty="0"/>
              <a:t>(Bergwerk Osterfeld aus 650m Tiefe)</a:t>
            </a:r>
          </a:p>
        </p:txBody>
      </p:sp>
      <p:sp>
        <p:nvSpPr>
          <p:cNvPr id="4" name="Textfeld 3">
            <a:extLst>
              <a:ext uri="{FF2B5EF4-FFF2-40B4-BE49-F238E27FC236}">
                <a16:creationId xmlns:a16="http://schemas.microsoft.com/office/drawing/2014/main" id="{610B19CA-247C-C7E4-DBF0-3B83C66AE243}"/>
              </a:ext>
            </a:extLst>
          </p:cNvPr>
          <p:cNvSpPr txBox="1"/>
          <p:nvPr/>
        </p:nvSpPr>
        <p:spPr>
          <a:xfrm>
            <a:off x="5322680" y="2116086"/>
            <a:ext cx="3650403" cy="523220"/>
          </a:xfrm>
          <a:prstGeom prst="rect">
            <a:avLst/>
          </a:prstGeom>
          <a:noFill/>
        </p:spPr>
        <p:txBody>
          <a:bodyPr wrap="square" rtlCol="0">
            <a:spAutoFit/>
          </a:bodyPr>
          <a:lstStyle/>
          <a:p>
            <a:pPr algn="r"/>
            <a:r>
              <a:rPr lang="de-DE" sz="1400" dirty="0">
                <a:solidFill>
                  <a:srgbClr val="FFFF00"/>
                </a:solidFill>
              </a:rPr>
              <a:t>Amethyst-Druse aus dem „Juchen“ bei Idar-Oberstein</a:t>
            </a:r>
          </a:p>
        </p:txBody>
      </p:sp>
      <p:sp>
        <p:nvSpPr>
          <p:cNvPr id="5" name="Textfeld 4">
            <a:extLst>
              <a:ext uri="{FF2B5EF4-FFF2-40B4-BE49-F238E27FC236}">
                <a16:creationId xmlns:a16="http://schemas.microsoft.com/office/drawing/2014/main" id="{7A261C42-2E22-A76F-E162-3715145DACAC}"/>
              </a:ext>
            </a:extLst>
          </p:cNvPr>
          <p:cNvSpPr txBox="1"/>
          <p:nvPr/>
        </p:nvSpPr>
        <p:spPr>
          <a:xfrm>
            <a:off x="285694" y="4265814"/>
            <a:ext cx="3616220" cy="1815882"/>
          </a:xfrm>
          <a:prstGeom prst="rect">
            <a:avLst/>
          </a:prstGeom>
          <a:noFill/>
        </p:spPr>
        <p:txBody>
          <a:bodyPr wrap="square" rtlCol="0">
            <a:spAutoFit/>
          </a:bodyPr>
          <a:lstStyle/>
          <a:p>
            <a:pPr algn="ctr"/>
            <a:r>
              <a:rPr lang="de-DE" sz="1400" dirty="0">
                <a:solidFill>
                  <a:srgbClr val="FFFF00"/>
                </a:solidFill>
              </a:rPr>
              <a:t>Ein Interessengebiet, das einem sehr tief in das mineralogische- und erdgeschichtliche Gebiet führt.</a:t>
            </a:r>
          </a:p>
          <a:p>
            <a:pPr algn="ctr"/>
            <a:r>
              <a:rPr lang="de-DE" sz="1400" dirty="0">
                <a:solidFill>
                  <a:srgbClr val="FFFF00"/>
                </a:solidFill>
              </a:rPr>
              <a:t>Beginn 1970 – Bottroper „Quadrat“</a:t>
            </a:r>
          </a:p>
          <a:p>
            <a:pPr algn="ctr"/>
            <a:endParaRPr lang="de-DE" sz="1400" dirty="0">
              <a:solidFill>
                <a:srgbClr val="FFFF00"/>
              </a:solidFill>
            </a:endParaRPr>
          </a:p>
          <a:p>
            <a:pPr algn="ctr"/>
            <a:r>
              <a:rPr lang="de-DE" sz="1400" dirty="0">
                <a:solidFill>
                  <a:srgbClr val="FFFF00"/>
                </a:solidFill>
              </a:rPr>
              <a:t> </a:t>
            </a:r>
            <a:r>
              <a:rPr lang="de-DE" sz="1400" dirty="0"/>
              <a:t>Praktische Bedeutung hat das Gebiet indem das Finden von Mineralien einem Glücksempfinden gleichkommt. </a:t>
            </a:r>
          </a:p>
        </p:txBody>
      </p:sp>
      <p:sp>
        <p:nvSpPr>
          <p:cNvPr id="9" name="Textfeld 8">
            <a:extLst>
              <a:ext uri="{FF2B5EF4-FFF2-40B4-BE49-F238E27FC236}">
                <a16:creationId xmlns:a16="http://schemas.microsoft.com/office/drawing/2014/main" id="{F8578C87-DA74-8D24-2434-79C43BACBBF8}"/>
              </a:ext>
            </a:extLst>
          </p:cNvPr>
          <p:cNvSpPr txBox="1"/>
          <p:nvPr/>
        </p:nvSpPr>
        <p:spPr>
          <a:xfrm>
            <a:off x="285694" y="438150"/>
            <a:ext cx="1400231" cy="307777"/>
          </a:xfrm>
          <a:prstGeom prst="rect">
            <a:avLst/>
          </a:prstGeom>
          <a:noFill/>
        </p:spPr>
        <p:txBody>
          <a:bodyPr wrap="square" rtlCol="0">
            <a:spAutoFit/>
          </a:bodyPr>
          <a:lstStyle/>
          <a:p>
            <a:r>
              <a:rPr lang="de-DE" sz="1400" dirty="0"/>
              <a:t>Beispiele</a:t>
            </a:r>
          </a:p>
        </p:txBody>
      </p:sp>
      <p:sp>
        <p:nvSpPr>
          <p:cNvPr id="11" name="Fußzeilenplatzhalter 10">
            <a:extLst>
              <a:ext uri="{FF2B5EF4-FFF2-40B4-BE49-F238E27FC236}">
                <a16:creationId xmlns:a16="http://schemas.microsoft.com/office/drawing/2014/main" id="{5B49CE42-41B9-CA19-4088-8D185267A8CE}"/>
              </a:ext>
            </a:extLst>
          </p:cNvPr>
          <p:cNvSpPr>
            <a:spLocks noGrp="1"/>
          </p:cNvSpPr>
          <p:nvPr>
            <p:ph type="ftr" sz="quarter" idx="11"/>
          </p:nvPr>
        </p:nvSpPr>
        <p:spPr/>
        <p:txBody>
          <a:bodyPr/>
          <a:lstStyle/>
          <a:p>
            <a:r>
              <a:rPr lang="en-US"/>
              <a:t>H.-P. F. –Xanten, 2026</a:t>
            </a:r>
            <a:endParaRPr lang="en-US" dirty="0"/>
          </a:p>
        </p:txBody>
      </p:sp>
      <p:sp>
        <p:nvSpPr>
          <p:cNvPr id="13" name="Foliennummernplatzhalter 12">
            <a:extLst>
              <a:ext uri="{FF2B5EF4-FFF2-40B4-BE49-F238E27FC236}">
                <a16:creationId xmlns:a16="http://schemas.microsoft.com/office/drawing/2014/main" id="{528F36C1-C9D6-1A07-E09D-2363914479CD}"/>
              </a:ext>
            </a:extLst>
          </p:cNvPr>
          <p:cNvSpPr>
            <a:spLocks noGrp="1"/>
          </p:cNvSpPr>
          <p:nvPr>
            <p:ph type="sldNum" sz="quarter" idx="12"/>
          </p:nvPr>
        </p:nvSpPr>
        <p:spPr>
          <a:xfrm>
            <a:off x="6995693" y="6382009"/>
            <a:ext cx="1977390" cy="365125"/>
          </a:xfrm>
        </p:spPr>
        <p:txBody>
          <a:bodyPr/>
          <a:lstStyle/>
          <a:p>
            <a:fld id="{6D22F896-40B5-4ADD-8801-0D06FADFA095}" type="slidenum">
              <a:rPr lang="en-US" smtClean="0"/>
              <a:t>41</a:t>
            </a:fld>
            <a:endParaRPr lang="en-US" dirty="0"/>
          </a:p>
        </p:txBody>
      </p:sp>
    </p:spTree>
    <p:extLst>
      <p:ext uri="{BB962C8B-B14F-4D97-AF65-F5344CB8AC3E}">
        <p14:creationId xmlns:p14="http://schemas.microsoft.com/office/powerpoint/2010/main" val="16175779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1CE4-7294-0B60-8597-5BAD0A3B9434}"/>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81620672-F674-A5AA-0AE6-33BBE586AC54}"/>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514BA054-C221-B636-EF1A-F7D97C392996}"/>
              </a:ext>
            </a:extLst>
          </p:cNvPr>
          <p:cNvPicPr>
            <a:picLocks noChangeAspect="1"/>
          </p:cNvPicPr>
          <p:nvPr/>
        </p:nvPicPr>
        <p:blipFill>
          <a:blip r:embed="rId2"/>
          <a:stretch>
            <a:fillRect/>
          </a:stretch>
        </p:blipFill>
        <p:spPr>
          <a:xfrm>
            <a:off x="223380" y="137028"/>
            <a:ext cx="2895600" cy="4315968"/>
          </a:xfrm>
          <a:prstGeom prst="rect">
            <a:avLst/>
          </a:prstGeom>
        </p:spPr>
      </p:pic>
      <p:pic>
        <p:nvPicPr>
          <p:cNvPr id="13" name="Grafik 12">
            <a:extLst>
              <a:ext uri="{FF2B5EF4-FFF2-40B4-BE49-F238E27FC236}">
                <a16:creationId xmlns:a16="http://schemas.microsoft.com/office/drawing/2014/main" id="{FBE2BF4F-3206-8E45-BCF7-078FF8019290}"/>
              </a:ext>
            </a:extLst>
          </p:cNvPr>
          <p:cNvPicPr>
            <a:picLocks noChangeAspect="1"/>
          </p:cNvPicPr>
          <p:nvPr/>
        </p:nvPicPr>
        <p:blipFill>
          <a:blip r:embed="rId3"/>
          <a:stretch>
            <a:fillRect/>
          </a:stretch>
        </p:blipFill>
        <p:spPr>
          <a:xfrm>
            <a:off x="3388713" y="137029"/>
            <a:ext cx="2033666" cy="6402714"/>
          </a:xfrm>
          <a:prstGeom prst="rect">
            <a:avLst/>
          </a:prstGeom>
        </p:spPr>
      </p:pic>
      <p:pic>
        <p:nvPicPr>
          <p:cNvPr id="15" name="Grafik 14">
            <a:extLst>
              <a:ext uri="{FF2B5EF4-FFF2-40B4-BE49-F238E27FC236}">
                <a16:creationId xmlns:a16="http://schemas.microsoft.com/office/drawing/2014/main" id="{045F110E-DC89-D909-5391-69D5A1A9DCE7}"/>
              </a:ext>
            </a:extLst>
          </p:cNvPr>
          <p:cNvPicPr>
            <a:picLocks noChangeAspect="1"/>
          </p:cNvPicPr>
          <p:nvPr/>
        </p:nvPicPr>
        <p:blipFill>
          <a:blip r:embed="rId4"/>
          <a:stretch>
            <a:fillRect/>
          </a:stretch>
        </p:blipFill>
        <p:spPr>
          <a:xfrm>
            <a:off x="5860946" y="1164483"/>
            <a:ext cx="2941667" cy="3922223"/>
          </a:xfrm>
          <a:prstGeom prst="rect">
            <a:avLst/>
          </a:prstGeom>
        </p:spPr>
      </p:pic>
      <p:pic>
        <p:nvPicPr>
          <p:cNvPr id="17" name="Grafik 16">
            <a:extLst>
              <a:ext uri="{FF2B5EF4-FFF2-40B4-BE49-F238E27FC236}">
                <a16:creationId xmlns:a16="http://schemas.microsoft.com/office/drawing/2014/main" id="{A29B0ED4-637A-55DC-105C-3CA8FB041A6B}"/>
              </a:ext>
            </a:extLst>
          </p:cNvPr>
          <p:cNvPicPr>
            <a:picLocks noChangeAspect="1"/>
          </p:cNvPicPr>
          <p:nvPr/>
        </p:nvPicPr>
        <p:blipFill>
          <a:blip r:embed="rId5"/>
          <a:stretch>
            <a:fillRect/>
          </a:stretch>
        </p:blipFill>
        <p:spPr>
          <a:xfrm>
            <a:off x="618529" y="4480101"/>
            <a:ext cx="1795657" cy="1848640"/>
          </a:xfrm>
          <a:prstGeom prst="rect">
            <a:avLst/>
          </a:prstGeom>
        </p:spPr>
      </p:pic>
      <p:sp>
        <p:nvSpPr>
          <p:cNvPr id="3" name="Textfeld 2">
            <a:extLst>
              <a:ext uri="{FF2B5EF4-FFF2-40B4-BE49-F238E27FC236}">
                <a16:creationId xmlns:a16="http://schemas.microsoft.com/office/drawing/2014/main" id="{BAC57246-BA5E-1B63-9E4D-B09E37AA8315}"/>
              </a:ext>
            </a:extLst>
          </p:cNvPr>
          <p:cNvSpPr txBox="1"/>
          <p:nvPr/>
        </p:nvSpPr>
        <p:spPr>
          <a:xfrm>
            <a:off x="3431098" y="5170297"/>
            <a:ext cx="5562481" cy="523220"/>
          </a:xfrm>
          <a:prstGeom prst="rect">
            <a:avLst/>
          </a:prstGeom>
          <a:noFill/>
        </p:spPr>
        <p:txBody>
          <a:bodyPr wrap="square" rtlCol="0">
            <a:spAutoFit/>
          </a:bodyPr>
          <a:lstStyle/>
          <a:p>
            <a:r>
              <a:rPr lang="de-DE" sz="1400" dirty="0">
                <a:solidFill>
                  <a:srgbClr val="FFFF00"/>
                </a:solidFill>
              </a:rPr>
              <a:t>Meine 1. Standuhr, massiv Eiche Baujahr </a:t>
            </a:r>
            <a:r>
              <a:rPr lang="de-DE" sz="1400" b="1" dirty="0">
                <a:solidFill>
                  <a:srgbClr val="FFFF00"/>
                </a:solidFill>
              </a:rPr>
              <a:t>1989 </a:t>
            </a:r>
            <a:r>
              <a:rPr lang="de-DE" sz="1400" dirty="0">
                <a:solidFill>
                  <a:srgbClr val="FFFF00"/>
                </a:solidFill>
              </a:rPr>
              <a:t>Moers-Repelen</a:t>
            </a:r>
          </a:p>
          <a:p>
            <a:pPr algn="ctr"/>
            <a:r>
              <a:rPr lang="de-DE" sz="1400" dirty="0"/>
              <a:t>Neues Uhrwerk von Kieninger, Westminsterschlag</a:t>
            </a:r>
          </a:p>
        </p:txBody>
      </p:sp>
      <p:sp>
        <p:nvSpPr>
          <p:cNvPr id="4" name="Textfeld 3">
            <a:extLst>
              <a:ext uri="{FF2B5EF4-FFF2-40B4-BE49-F238E27FC236}">
                <a16:creationId xmlns:a16="http://schemas.microsoft.com/office/drawing/2014/main" id="{BC6F9B9F-7152-7D8A-288F-707051BD6FA5}"/>
              </a:ext>
            </a:extLst>
          </p:cNvPr>
          <p:cNvSpPr txBox="1"/>
          <p:nvPr/>
        </p:nvSpPr>
        <p:spPr>
          <a:xfrm>
            <a:off x="369116" y="370525"/>
            <a:ext cx="838899" cy="369332"/>
          </a:xfrm>
          <a:prstGeom prst="rect">
            <a:avLst/>
          </a:prstGeom>
          <a:noFill/>
        </p:spPr>
        <p:txBody>
          <a:bodyPr wrap="square" rtlCol="0">
            <a:spAutoFit/>
          </a:bodyPr>
          <a:lstStyle/>
          <a:p>
            <a:r>
              <a:rPr lang="de-DE" b="1" dirty="0">
                <a:solidFill>
                  <a:schemeClr val="bg1"/>
                </a:solidFill>
              </a:rPr>
              <a:t>1989</a:t>
            </a:r>
          </a:p>
        </p:txBody>
      </p:sp>
      <p:sp>
        <p:nvSpPr>
          <p:cNvPr id="5" name="Textfeld 4">
            <a:extLst>
              <a:ext uri="{FF2B5EF4-FFF2-40B4-BE49-F238E27FC236}">
                <a16:creationId xmlns:a16="http://schemas.microsoft.com/office/drawing/2014/main" id="{3DC491C1-60C4-FBEC-BCBA-CA8C37A34CD9}"/>
              </a:ext>
            </a:extLst>
          </p:cNvPr>
          <p:cNvSpPr txBox="1"/>
          <p:nvPr/>
        </p:nvSpPr>
        <p:spPr>
          <a:xfrm>
            <a:off x="5712903" y="5838738"/>
            <a:ext cx="3140562" cy="646331"/>
          </a:xfrm>
          <a:prstGeom prst="rect">
            <a:avLst/>
          </a:prstGeom>
          <a:noFill/>
        </p:spPr>
        <p:txBody>
          <a:bodyPr wrap="square" rtlCol="0">
            <a:spAutoFit/>
          </a:bodyPr>
          <a:lstStyle/>
          <a:p>
            <a:r>
              <a:rPr lang="de-DE" dirty="0"/>
              <a:t>Beginn einer Leidenschaft bis hin zum „Gewerbe“</a:t>
            </a:r>
          </a:p>
        </p:txBody>
      </p:sp>
      <p:sp>
        <p:nvSpPr>
          <p:cNvPr id="2" name="Titel 1">
            <a:extLst>
              <a:ext uri="{FF2B5EF4-FFF2-40B4-BE49-F238E27FC236}">
                <a16:creationId xmlns:a16="http://schemas.microsoft.com/office/drawing/2014/main" id="{BF813679-9E90-6F7C-271E-2F58E7FDE74B}"/>
              </a:ext>
            </a:extLst>
          </p:cNvPr>
          <p:cNvSpPr>
            <a:spLocks noGrp="1"/>
          </p:cNvSpPr>
          <p:nvPr>
            <p:ph type="title"/>
          </p:nvPr>
        </p:nvSpPr>
        <p:spPr>
          <a:xfrm>
            <a:off x="5240179" y="336357"/>
            <a:ext cx="3753400" cy="607227"/>
          </a:xfrm>
        </p:spPr>
        <p:txBody>
          <a:bodyPr>
            <a:normAutofit/>
          </a:bodyPr>
          <a:lstStyle/>
          <a:p>
            <a:r>
              <a:rPr lang="de-DE" sz="2800" dirty="0"/>
              <a:t>StandUhren-bau-1</a:t>
            </a:r>
          </a:p>
        </p:txBody>
      </p:sp>
      <p:sp>
        <p:nvSpPr>
          <p:cNvPr id="10" name="Fußzeilenplatzhalter 9">
            <a:extLst>
              <a:ext uri="{FF2B5EF4-FFF2-40B4-BE49-F238E27FC236}">
                <a16:creationId xmlns:a16="http://schemas.microsoft.com/office/drawing/2014/main" id="{F683E3EE-0DD3-5D26-7710-330C54E61A99}"/>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4AF3EC4F-1CAF-93D2-7A96-E3777940F3FA}"/>
              </a:ext>
            </a:extLst>
          </p:cNvPr>
          <p:cNvSpPr>
            <a:spLocks noGrp="1"/>
          </p:cNvSpPr>
          <p:nvPr>
            <p:ph type="sldNum" sz="quarter" idx="12"/>
          </p:nvPr>
        </p:nvSpPr>
        <p:spPr>
          <a:xfrm>
            <a:off x="6958506" y="6302506"/>
            <a:ext cx="1977390" cy="365125"/>
          </a:xfrm>
        </p:spPr>
        <p:txBody>
          <a:bodyPr/>
          <a:lstStyle/>
          <a:p>
            <a:fld id="{6D22F896-40B5-4ADD-8801-0D06FADFA095}" type="slidenum">
              <a:rPr lang="en-US" smtClean="0"/>
              <a:t>42</a:t>
            </a:fld>
            <a:endParaRPr lang="en-US" dirty="0"/>
          </a:p>
        </p:txBody>
      </p:sp>
    </p:spTree>
    <p:extLst>
      <p:ext uri="{BB962C8B-B14F-4D97-AF65-F5344CB8AC3E}">
        <p14:creationId xmlns:p14="http://schemas.microsoft.com/office/powerpoint/2010/main" val="42159508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1466A-9459-95A7-9844-18121BC170A3}"/>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FB8D7264-C7C9-EF25-E441-48726A1AB53F}"/>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2" name="Titel 1">
            <a:extLst>
              <a:ext uri="{FF2B5EF4-FFF2-40B4-BE49-F238E27FC236}">
                <a16:creationId xmlns:a16="http://schemas.microsoft.com/office/drawing/2014/main" id="{C0F5E5CE-B7E0-8A9C-6422-008029AD2E3E}"/>
              </a:ext>
            </a:extLst>
          </p:cNvPr>
          <p:cNvSpPr>
            <a:spLocks noGrp="1"/>
          </p:cNvSpPr>
          <p:nvPr>
            <p:ph type="title"/>
          </p:nvPr>
        </p:nvSpPr>
        <p:spPr>
          <a:xfrm>
            <a:off x="4465187" y="336357"/>
            <a:ext cx="4528392" cy="607227"/>
          </a:xfrm>
        </p:spPr>
        <p:txBody>
          <a:bodyPr>
            <a:normAutofit/>
          </a:bodyPr>
          <a:lstStyle/>
          <a:p>
            <a:r>
              <a:rPr lang="de-DE" sz="2800" dirty="0"/>
              <a:t>Original-Kaminuhren</a:t>
            </a:r>
          </a:p>
        </p:txBody>
      </p:sp>
      <p:pic>
        <p:nvPicPr>
          <p:cNvPr id="11" name="Grafik 10">
            <a:extLst>
              <a:ext uri="{FF2B5EF4-FFF2-40B4-BE49-F238E27FC236}">
                <a16:creationId xmlns:a16="http://schemas.microsoft.com/office/drawing/2014/main" id="{E1FC29E8-CBF9-FBBC-EB78-17840F11FF85}"/>
              </a:ext>
            </a:extLst>
          </p:cNvPr>
          <p:cNvPicPr>
            <a:picLocks noChangeAspect="1"/>
          </p:cNvPicPr>
          <p:nvPr/>
        </p:nvPicPr>
        <p:blipFill>
          <a:blip r:embed="rId2"/>
          <a:stretch>
            <a:fillRect/>
          </a:stretch>
        </p:blipFill>
        <p:spPr>
          <a:xfrm>
            <a:off x="334748" y="150314"/>
            <a:ext cx="4135120" cy="6154597"/>
          </a:xfrm>
          <a:prstGeom prst="rect">
            <a:avLst/>
          </a:prstGeom>
        </p:spPr>
      </p:pic>
      <p:sp>
        <p:nvSpPr>
          <p:cNvPr id="12" name="Textfeld 11">
            <a:extLst>
              <a:ext uri="{FF2B5EF4-FFF2-40B4-BE49-F238E27FC236}">
                <a16:creationId xmlns:a16="http://schemas.microsoft.com/office/drawing/2014/main" id="{2DF78FFC-37E8-67CC-EF13-068A49017FC4}"/>
              </a:ext>
            </a:extLst>
          </p:cNvPr>
          <p:cNvSpPr txBox="1"/>
          <p:nvPr/>
        </p:nvSpPr>
        <p:spPr>
          <a:xfrm>
            <a:off x="5038725" y="1381125"/>
            <a:ext cx="3814740" cy="3139321"/>
          </a:xfrm>
          <a:prstGeom prst="rect">
            <a:avLst/>
          </a:prstGeom>
          <a:noFill/>
        </p:spPr>
        <p:txBody>
          <a:bodyPr wrap="square" rtlCol="0">
            <a:spAutoFit/>
          </a:bodyPr>
          <a:lstStyle/>
          <a:p>
            <a:pPr algn="ctr"/>
            <a:r>
              <a:rPr lang="de-DE" dirty="0">
                <a:solidFill>
                  <a:srgbClr val="FFFF00"/>
                </a:solidFill>
              </a:rPr>
              <a:t>Original</a:t>
            </a:r>
          </a:p>
          <a:p>
            <a:pPr algn="ctr"/>
            <a:r>
              <a:rPr lang="de-DE" dirty="0">
                <a:solidFill>
                  <a:srgbClr val="FFFF00"/>
                </a:solidFill>
              </a:rPr>
              <a:t>Viktorianische Bracket Clock</a:t>
            </a:r>
          </a:p>
          <a:p>
            <a:pPr algn="ctr"/>
            <a:r>
              <a:rPr lang="de-DE" dirty="0">
                <a:solidFill>
                  <a:srgbClr val="FFFF00"/>
                </a:solidFill>
              </a:rPr>
              <a:t>mit Carillon 19. Jh.</a:t>
            </a:r>
          </a:p>
          <a:p>
            <a:endParaRPr lang="de-DE" dirty="0"/>
          </a:p>
          <a:p>
            <a:pPr algn="ctr"/>
            <a:r>
              <a:rPr lang="de-DE" dirty="0"/>
              <a:t>Original-Zustand, volle Funktion</a:t>
            </a:r>
          </a:p>
          <a:p>
            <a:pPr algn="ctr"/>
            <a:endParaRPr lang="de-DE" dirty="0"/>
          </a:p>
          <a:p>
            <a:pPr algn="ctr"/>
            <a:r>
              <a:rPr lang="de-DE" dirty="0"/>
              <a:t> Mahagonigehäuse mit feuervergoldeten Bronze-Applikationen. Gewicht: 20,1 kg</a:t>
            </a:r>
          </a:p>
          <a:p>
            <a:pPr algn="ctr"/>
            <a:endParaRPr lang="de-DE" dirty="0"/>
          </a:p>
          <a:p>
            <a:endParaRPr lang="de-DE" dirty="0"/>
          </a:p>
        </p:txBody>
      </p:sp>
      <p:sp>
        <p:nvSpPr>
          <p:cNvPr id="14" name="Textfeld 13">
            <a:extLst>
              <a:ext uri="{FF2B5EF4-FFF2-40B4-BE49-F238E27FC236}">
                <a16:creationId xmlns:a16="http://schemas.microsoft.com/office/drawing/2014/main" id="{E17116E8-E83C-2F35-7797-897D6D8EB481}"/>
              </a:ext>
            </a:extLst>
          </p:cNvPr>
          <p:cNvSpPr txBox="1"/>
          <p:nvPr/>
        </p:nvSpPr>
        <p:spPr>
          <a:xfrm>
            <a:off x="5421154" y="5025620"/>
            <a:ext cx="2760821" cy="830997"/>
          </a:xfrm>
          <a:prstGeom prst="rect">
            <a:avLst/>
          </a:prstGeom>
          <a:noFill/>
        </p:spPr>
        <p:txBody>
          <a:bodyPr wrap="square" rtlCol="0">
            <a:spAutoFit/>
          </a:bodyPr>
          <a:lstStyle/>
          <a:p>
            <a:pPr algn="ctr"/>
            <a:r>
              <a:rPr lang="de-DE" sz="4800" dirty="0">
                <a:latin typeface="AD Alt Schwaben" pitchFamily="2" charset="0"/>
              </a:rPr>
              <a:t>Carpe Diem</a:t>
            </a:r>
          </a:p>
        </p:txBody>
      </p:sp>
      <p:sp>
        <p:nvSpPr>
          <p:cNvPr id="16" name="Textfeld 15">
            <a:extLst>
              <a:ext uri="{FF2B5EF4-FFF2-40B4-BE49-F238E27FC236}">
                <a16:creationId xmlns:a16="http://schemas.microsoft.com/office/drawing/2014/main" id="{C7952ABD-7A85-CBFC-BB2A-D53AE928893D}"/>
              </a:ext>
            </a:extLst>
          </p:cNvPr>
          <p:cNvSpPr txBox="1"/>
          <p:nvPr/>
        </p:nvSpPr>
        <p:spPr>
          <a:xfrm>
            <a:off x="4465187" y="6061354"/>
            <a:ext cx="2760821" cy="307777"/>
          </a:xfrm>
          <a:prstGeom prst="rect">
            <a:avLst/>
          </a:prstGeom>
          <a:noFill/>
        </p:spPr>
        <p:txBody>
          <a:bodyPr wrap="square" rtlCol="0">
            <a:spAutoFit/>
          </a:bodyPr>
          <a:lstStyle/>
          <a:p>
            <a:r>
              <a:rPr lang="de-DE" sz="1400" dirty="0"/>
              <a:t>Beispiel von Original-Uhren</a:t>
            </a:r>
          </a:p>
        </p:txBody>
      </p:sp>
      <p:sp>
        <p:nvSpPr>
          <p:cNvPr id="3" name="Textfeld 2">
            <a:extLst>
              <a:ext uri="{FF2B5EF4-FFF2-40B4-BE49-F238E27FC236}">
                <a16:creationId xmlns:a16="http://schemas.microsoft.com/office/drawing/2014/main" id="{5F57D755-039F-8322-23E2-79A082ED90C6}"/>
              </a:ext>
            </a:extLst>
          </p:cNvPr>
          <p:cNvSpPr txBox="1"/>
          <p:nvPr/>
        </p:nvSpPr>
        <p:spPr>
          <a:xfrm>
            <a:off x="523875" y="336357"/>
            <a:ext cx="1185172" cy="307777"/>
          </a:xfrm>
          <a:prstGeom prst="rect">
            <a:avLst/>
          </a:prstGeom>
          <a:noFill/>
        </p:spPr>
        <p:txBody>
          <a:bodyPr wrap="square" rtlCol="0">
            <a:spAutoFit/>
          </a:bodyPr>
          <a:lstStyle/>
          <a:p>
            <a:r>
              <a:rPr lang="de-DE" sz="1400" dirty="0">
                <a:solidFill>
                  <a:schemeClr val="bg1"/>
                </a:solidFill>
              </a:rPr>
              <a:t>Beispiel</a:t>
            </a:r>
          </a:p>
        </p:txBody>
      </p:sp>
      <p:sp>
        <p:nvSpPr>
          <p:cNvPr id="4" name="Fußzeilenplatzhalter 3">
            <a:extLst>
              <a:ext uri="{FF2B5EF4-FFF2-40B4-BE49-F238E27FC236}">
                <a16:creationId xmlns:a16="http://schemas.microsoft.com/office/drawing/2014/main" id="{61FED382-1242-75CB-63CE-1DDF4A60A981}"/>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E1BA3D63-8CCF-AE0D-A7A4-923AF5625630}"/>
              </a:ext>
            </a:extLst>
          </p:cNvPr>
          <p:cNvSpPr>
            <a:spLocks noGrp="1"/>
          </p:cNvSpPr>
          <p:nvPr>
            <p:ph type="sldNum" sz="quarter" idx="12"/>
          </p:nvPr>
        </p:nvSpPr>
        <p:spPr>
          <a:xfrm>
            <a:off x="6946095" y="6339080"/>
            <a:ext cx="1977390" cy="365125"/>
          </a:xfrm>
        </p:spPr>
        <p:txBody>
          <a:bodyPr/>
          <a:lstStyle/>
          <a:p>
            <a:fld id="{6D22F896-40B5-4ADD-8801-0D06FADFA095}" type="slidenum">
              <a:rPr lang="en-US" smtClean="0"/>
              <a:t>43</a:t>
            </a:fld>
            <a:endParaRPr lang="en-US" dirty="0"/>
          </a:p>
        </p:txBody>
      </p:sp>
    </p:spTree>
    <p:extLst>
      <p:ext uri="{BB962C8B-B14F-4D97-AF65-F5344CB8AC3E}">
        <p14:creationId xmlns:p14="http://schemas.microsoft.com/office/powerpoint/2010/main" val="19980289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1878-40F8-34B2-DA87-5F9EE4C6D2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47C0D6-26C1-2293-A6D1-8C002315FEC0}"/>
              </a:ext>
            </a:extLst>
          </p:cNvPr>
          <p:cNvSpPr>
            <a:spLocks noGrp="1"/>
          </p:cNvSpPr>
          <p:nvPr>
            <p:ph type="title"/>
          </p:nvPr>
        </p:nvSpPr>
        <p:spPr>
          <a:xfrm>
            <a:off x="5943600" y="370525"/>
            <a:ext cx="2745162" cy="607227"/>
          </a:xfrm>
        </p:spPr>
        <p:txBody>
          <a:bodyPr>
            <a:normAutofit/>
          </a:bodyPr>
          <a:lstStyle/>
          <a:p>
            <a:r>
              <a:rPr lang="de-DE" sz="2800" dirty="0"/>
              <a:t>Uhren-Studio</a:t>
            </a:r>
          </a:p>
        </p:txBody>
      </p:sp>
      <p:sp>
        <p:nvSpPr>
          <p:cNvPr id="6" name="Textfeld 5">
            <a:extLst>
              <a:ext uri="{FF2B5EF4-FFF2-40B4-BE49-F238E27FC236}">
                <a16:creationId xmlns:a16="http://schemas.microsoft.com/office/drawing/2014/main" id="{7E40139C-732E-6559-FF00-94F68FB2EAE6}"/>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81CCEAAE-ECD0-B194-2F5F-7D238C3CD6F4}"/>
              </a:ext>
            </a:extLst>
          </p:cNvPr>
          <p:cNvPicPr>
            <a:picLocks noChangeAspect="1"/>
          </p:cNvPicPr>
          <p:nvPr/>
        </p:nvPicPr>
        <p:blipFill>
          <a:blip r:embed="rId2"/>
          <a:stretch>
            <a:fillRect/>
          </a:stretch>
        </p:blipFill>
        <p:spPr>
          <a:xfrm>
            <a:off x="4068388" y="932510"/>
            <a:ext cx="2274571" cy="1705928"/>
          </a:xfrm>
          <a:prstGeom prst="rect">
            <a:avLst/>
          </a:prstGeom>
        </p:spPr>
      </p:pic>
      <p:pic>
        <p:nvPicPr>
          <p:cNvPr id="9" name="Grafik 8">
            <a:extLst>
              <a:ext uri="{FF2B5EF4-FFF2-40B4-BE49-F238E27FC236}">
                <a16:creationId xmlns:a16="http://schemas.microsoft.com/office/drawing/2014/main" id="{4FD65C96-FA96-5886-53F0-9B25A1665AA2}"/>
              </a:ext>
            </a:extLst>
          </p:cNvPr>
          <p:cNvPicPr>
            <a:picLocks noChangeAspect="1"/>
          </p:cNvPicPr>
          <p:nvPr/>
        </p:nvPicPr>
        <p:blipFill>
          <a:blip r:embed="rId3"/>
          <a:stretch>
            <a:fillRect/>
          </a:stretch>
        </p:blipFill>
        <p:spPr>
          <a:xfrm>
            <a:off x="165948" y="2678483"/>
            <a:ext cx="6537533" cy="3677362"/>
          </a:xfrm>
          <a:prstGeom prst="rect">
            <a:avLst/>
          </a:prstGeom>
        </p:spPr>
      </p:pic>
      <p:pic>
        <p:nvPicPr>
          <p:cNvPr id="11" name="Grafik 10">
            <a:extLst>
              <a:ext uri="{FF2B5EF4-FFF2-40B4-BE49-F238E27FC236}">
                <a16:creationId xmlns:a16="http://schemas.microsoft.com/office/drawing/2014/main" id="{80F8C95A-C84B-03EE-4493-E785697375F9}"/>
              </a:ext>
            </a:extLst>
          </p:cNvPr>
          <p:cNvPicPr>
            <a:picLocks noChangeAspect="1"/>
          </p:cNvPicPr>
          <p:nvPr/>
        </p:nvPicPr>
        <p:blipFill>
          <a:blip r:embed="rId4"/>
          <a:stretch>
            <a:fillRect/>
          </a:stretch>
        </p:blipFill>
        <p:spPr>
          <a:xfrm>
            <a:off x="165948" y="137029"/>
            <a:ext cx="3772380" cy="2501409"/>
          </a:xfrm>
          <a:prstGeom prst="rect">
            <a:avLst/>
          </a:prstGeom>
        </p:spPr>
      </p:pic>
      <p:sp>
        <p:nvSpPr>
          <p:cNvPr id="12" name="Textfeld 11">
            <a:extLst>
              <a:ext uri="{FF2B5EF4-FFF2-40B4-BE49-F238E27FC236}">
                <a16:creationId xmlns:a16="http://schemas.microsoft.com/office/drawing/2014/main" id="{8CBCC2FF-0756-5980-CF83-D0FD51FBA680}"/>
              </a:ext>
            </a:extLst>
          </p:cNvPr>
          <p:cNvSpPr txBox="1"/>
          <p:nvPr/>
        </p:nvSpPr>
        <p:spPr>
          <a:xfrm>
            <a:off x="6342958" y="1230307"/>
            <a:ext cx="2522013" cy="523220"/>
          </a:xfrm>
          <a:prstGeom prst="rect">
            <a:avLst/>
          </a:prstGeom>
          <a:noFill/>
        </p:spPr>
        <p:txBody>
          <a:bodyPr wrap="square" rtlCol="0">
            <a:spAutoFit/>
          </a:bodyPr>
          <a:lstStyle/>
          <a:p>
            <a:r>
              <a:rPr lang="de-DE" sz="1400" dirty="0">
                <a:solidFill>
                  <a:srgbClr val="FFFF00"/>
                </a:solidFill>
              </a:rPr>
              <a:t>Billard-Anlage mit Sabrina als Billard-Sportlerin </a:t>
            </a:r>
          </a:p>
        </p:txBody>
      </p:sp>
      <p:sp>
        <p:nvSpPr>
          <p:cNvPr id="3" name="Textfeld 2">
            <a:extLst>
              <a:ext uri="{FF2B5EF4-FFF2-40B4-BE49-F238E27FC236}">
                <a16:creationId xmlns:a16="http://schemas.microsoft.com/office/drawing/2014/main" id="{D2E94EFB-A5B8-A4D5-A54F-83963041A7E0}"/>
              </a:ext>
            </a:extLst>
          </p:cNvPr>
          <p:cNvSpPr txBox="1"/>
          <p:nvPr/>
        </p:nvSpPr>
        <p:spPr>
          <a:xfrm>
            <a:off x="6821816" y="5500768"/>
            <a:ext cx="1794775" cy="738664"/>
          </a:xfrm>
          <a:prstGeom prst="rect">
            <a:avLst/>
          </a:prstGeom>
          <a:noFill/>
        </p:spPr>
        <p:txBody>
          <a:bodyPr wrap="square" rtlCol="0">
            <a:spAutoFit/>
          </a:bodyPr>
          <a:lstStyle/>
          <a:p>
            <a:r>
              <a:rPr lang="de-DE" sz="1400" dirty="0">
                <a:solidFill>
                  <a:srgbClr val="FFFF00"/>
                </a:solidFill>
              </a:rPr>
              <a:t>Ausstellungsraum für Wand- und Kaminuhren etc.</a:t>
            </a:r>
          </a:p>
        </p:txBody>
      </p:sp>
      <p:pic>
        <p:nvPicPr>
          <p:cNvPr id="10" name="Grafik 9">
            <a:extLst>
              <a:ext uri="{FF2B5EF4-FFF2-40B4-BE49-F238E27FC236}">
                <a16:creationId xmlns:a16="http://schemas.microsoft.com/office/drawing/2014/main" id="{EDB49A41-6F47-5E3A-6BBD-93CABD6901B0}"/>
              </a:ext>
            </a:extLst>
          </p:cNvPr>
          <p:cNvPicPr>
            <a:picLocks noChangeAspect="1"/>
          </p:cNvPicPr>
          <p:nvPr/>
        </p:nvPicPr>
        <p:blipFill>
          <a:blip r:embed="rId5"/>
          <a:stretch>
            <a:fillRect/>
          </a:stretch>
        </p:blipFill>
        <p:spPr>
          <a:xfrm rot="16200000">
            <a:off x="6118891" y="2638558"/>
            <a:ext cx="3514983" cy="1977178"/>
          </a:xfrm>
          <a:prstGeom prst="rect">
            <a:avLst/>
          </a:prstGeom>
        </p:spPr>
      </p:pic>
      <p:sp>
        <p:nvSpPr>
          <p:cNvPr id="5" name="Textfeld 4">
            <a:extLst>
              <a:ext uri="{FF2B5EF4-FFF2-40B4-BE49-F238E27FC236}">
                <a16:creationId xmlns:a16="http://schemas.microsoft.com/office/drawing/2014/main" id="{0BC3D65B-70B0-67B1-2160-79C28EA4CD6D}"/>
              </a:ext>
            </a:extLst>
          </p:cNvPr>
          <p:cNvSpPr txBox="1"/>
          <p:nvPr/>
        </p:nvSpPr>
        <p:spPr>
          <a:xfrm>
            <a:off x="5560695" y="5786375"/>
            <a:ext cx="1428750" cy="523220"/>
          </a:xfrm>
          <a:prstGeom prst="rect">
            <a:avLst/>
          </a:prstGeom>
          <a:noFill/>
        </p:spPr>
        <p:txBody>
          <a:bodyPr wrap="square" rtlCol="0">
            <a:spAutoFit/>
          </a:bodyPr>
          <a:lstStyle/>
          <a:p>
            <a:pPr algn="ctr"/>
            <a:r>
              <a:rPr lang="de-DE" sz="1400" dirty="0">
                <a:solidFill>
                  <a:schemeClr val="bg1"/>
                </a:solidFill>
              </a:rPr>
              <a:t>Situation 3/2026</a:t>
            </a:r>
          </a:p>
        </p:txBody>
      </p:sp>
      <p:sp>
        <p:nvSpPr>
          <p:cNvPr id="13" name="Fußzeilenplatzhalter 12">
            <a:extLst>
              <a:ext uri="{FF2B5EF4-FFF2-40B4-BE49-F238E27FC236}">
                <a16:creationId xmlns:a16="http://schemas.microsoft.com/office/drawing/2014/main" id="{A96C5DBA-DA7C-8146-48B2-850801F2096C}"/>
              </a:ext>
            </a:extLst>
          </p:cNvPr>
          <p:cNvSpPr>
            <a:spLocks noGrp="1"/>
          </p:cNvSpPr>
          <p:nvPr>
            <p:ph type="ftr" sz="quarter" idx="11"/>
          </p:nvPr>
        </p:nvSpPr>
        <p:spPr/>
        <p:txBody>
          <a:bodyPr/>
          <a:lstStyle/>
          <a:p>
            <a:r>
              <a:rPr lang="en-US"/>
              <a:t>H.-P. F. –Xanten, 2026</a:t>
            </a:r>
            <a:endParaRPr lang="en-US" dirty="0"/>
          </a:p>
        </p:txBody>
      </p:sp>
      <p:sp>
        <p:nvSpPr>
          <p:cNvPr id="14" name="Foliennummernplatzhalter 13">
            <a:extLst>
              <a:ext uri="{FF2B5EF4-FFF2-40B4-BE49-F238E27FC236}">
                <a16:creationId xmlns:a16="http://schemas.microsoft.com/office/drawing/2014/main" id="{3E05CB65-F3DB-91C5-7BBA-F317BE15D939}"/>
              </a:ext>
            </a:extLst>
          </p:cNvPr>
          <p:cNvSpPr>
            <a:spLocks noGrp="1"/>
          </p:cNvSpPr>
          <p:nvPr>
            <p:ph type="sldNum" sz="quarter" idx="12"/>
          </p:nvPr>
        </p:nvSpPr>
        <p:spPr>
          <a:xfrm>
            <a:off x="6989445" y="6374126"/>
            <a:ext cx="1977390" cy="365125"/>
          </a:xfrm>
        </p:spPr>
        <p:txBody>
          <a:bodyPr/>
          <a:lstStyle/>
          <a:p>
            <a:fld id="{6D22F896-40B5-4ADD-8801-0D06FADFA095}" type="slidenum">
              <a:rPr lang="en-US" smtClean="0"/>
              <a:t>44</a:t>
            </a:fld>
            <a:endParaRPr lang="en-US" dirty="0"/>
          </a:p>
        </p:txBody>
      </p:sp>
    </p:spTree>
    <p:extLst>
      <p:ext uri="{BB962C8B-B14F-4D97-AF65-F5344CB8AC3E}">
        <p14:creationId xmlns:p14="http://schemas.microsoft.com/office/powerpoint/2010/main" val="42653499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0FA6-33A2-4668-7B46-A5AD41615992}"/>
            </a:ext>
          </a:extLst>
        </p:cNvPr>
        <p:cNvGrpSpPr/>
        <p:nvPr/>
      </p:nvGrpSpPr>
      <p:grpSpPr>
        <a:xfrm>
          <a:off x="0" y="0"/>
          <a:ext cx="0" cy="0"/>
          <a:chOff x="0" y="0"/>
          <a:chExt cx="0" cy="0"/>
        </a:xfrm>
      </p:grpSpPr>
      <p:pic>
        <p:nvPicPr>
          <p:cNvPr id="16" name="Grafik 15">
            <a:extLst>
              <a:ext uri="{FF2B5EF4-FFF2-40B4-BE49-F238E27FC236}">
                <a16:creationId xmlns:a16="http://schemas.microsoft.com/office/drawing/2014/main" id="{3EC76A30-5F10-540B-B874-7177C6A6BF92}"/>
              </a:ext>
            </a:extLst>
          </p:cNvPr>
          <p:cNvPicPr>
            <a:picLocks noChangeAspect="1"/>
          </p:cNvPicPr>
          <p:nvPr/>
        </p:nvPicPr>
        <p:blipFill>
          <a:blip r:embed="rId2"/>
          <a:stretch>
            <a:fillRect/>
          </a:stretch>
        </p:blipFill>
        <p:spPr>
          <a:xfrm>
            <a:off x="5377307" y="1066637"/>
            <a:ext cx="1856030" cy="2185398"/>
          </a:xfrm>
          <a:prstGeom prst="rect">
            <a:avLst/>
          </a:prstGeom>
        </p:spPr>
      </p:pic>
      <p:pic>
        <p:nvPicPr>
          <p:cNvPr id="25" name="Grafik 24">
            <a:extLst>
              <a:ext uri="{FF2B5EF4-FFF2-40B4-BE49-F238E27FC236}">
                <a16:creationId xmlns:a16="http://schemas.microsoft.com/office/drawing/2014/main" id="{BAD23C7D-1E97-DCAB-2F4B-9E85C6D21D3B}"/>
              </a:ext>
            </a:extLst>
          </p:cNvPr>
          <p:cNvPicPr>
            <a:picLocks noChangeAspect="1"/>
          </p:cNvPicPr>
          <p:nvPr/>
        </p:nvPicPr>
        <p:blipFill>
          <a:blip r:embed="rId3"/>
          <a:stretch>
            <a:fillRect/>
          </a:stretch>
        </p:blipFill>
        <p:spPr>
          <a:xfrm>
            <a:off x="1949453" y="878147"/>
            <a:ext cx="1688854" cy="2251805"/>
          </a:xfrm>
          <a:prstGeom prst="rect">
            <a:avLst/>
          </a:prstGeom>
        </p:spPr>
      </p:pic>
      <p:sp>
        <p:nvSpPr>
          <p:cNvPr id="6" name="Textfeld 5">
            <a:extLst>
              <a:ext uri="{FF2B5EF4-FFF2-40B4-BE49-F238E27FC236}">
                <a16:creationId xmlns:a16="http://schemas.microsoft.com/office/drawing/2014/main" id="{30CCF777-C83A-9817-FF17-8402C904F94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2" name="Titel 1">
            <a:extLst>
              <a:ext uri="{FF2B5EF4-FFF2-40B4-BE49-F238E27FC236}">
                <a16:creationId xmlns:a16="http://schemas.microsoft.com/office/drawing/2014/main" id="{77286617-6926-1120-9E06-E64C00C21F7E}"/>
              </a:ext>
            </a:extLst>
          </p:cNvPr>
          <p:cNvSpPr>
            <a:spLocks noGrp="1"/>
          </p:cNvSpPr>
          <p:nvPr>
            <p:ph type="title"/>
          </p:nvPr>
        </p:nvSpPr>
        <p:spPr>
          <a:xfrm>
            <a:off x="2028825" y="184938"/>
            <a:ext cx="7115175" cy="607227"/>
          </a:xfrm>
        </p:spPr>
        <p:txBody>
          <a:bodyPr>
            <a:noAutofit/>
          </a:bodyPr>
          <a:lstStyle/>
          <a:p>
            <a:pPr algn="l"/>
            <a:r>
              <a:rPr lang="de-DE" sz="2000" b="1" dirty="0">
                <a:solidFill>
                  <a:srgbClr val="FFFF00"/>
                </a:solidFill>
              </a:rPr>
              <a:t>Mein Thema: </a:t>
            </a:r>
            <a:r>
              <a:rPr lang="de-DE" sz="2000" dirty="0"/>
              <a:t>Antike Uhrwerke salonfähig machen</a:t>
            </a:r>
          </a:p>
        </p:txBody>
      </p:sp>
      <p:pic>
        <p:nvPicPr>
          <p:cNvPr id="12" name="Grafik 11">
            <a:extLst>
              <a:ext uri="{FF2B5EF4-FFF2-40B4-BE49-F238E27FC236}">
                <a16:creationId xmlns:a16="http://schemas.microsoft.com/office/drawing/2014/main" id="{963C92ED-AFA3-7952-93BD-D63ABC2FDEC1}"/>
              </a:ext>
            </a:extLst>
          </p:cNvPr>
          <p:cNvPicPr>
            <a:picLocks noChangeAspect="1"/>
          </p:cNvPicPr>
          <p:nvPr/>
        </p:nvPicPr>
        <p:blipFill>
          <a:blip r:embed="rId4"/>
          <a:stretch>
            <a:fillRect/>
          </a:stretch>
        </p:blipFill>
        <p:spPr>
          <a:xfrm>
            <a:off x="3388106" y="1591087"/>
            <a:ext cx="2175510" cy="3199812"/>
          </a:xfrm>
          <a:prstGeom prst="rect">
            <a:avLst/>
          </a:prstGeom>
        </p:spPr>
      </p:pic>
      <p:pic>
        <p:nvPicPr>
          <p:cNvPr id="18" name="Grafik 17">
            <a:extLst>
              <a:ext uri="{FF2B5EF4-FFF2-40B4-BE49-F238E27FC236}">
                <a16:creationId xmlns:a16="http://schemas.microsoft.com/office/drawing/2014/main" id="{E7DCC678-885F-0346-440F-F3432070D523}"/>
              </a:ext>
            </a:extLst>
          </p:cNvPr>
          <p:cNvPicPr>
            <a:picLocks noChangeAspect="1"/>
          </p:cNvPicPr>
          <p:nvPr/>
        </p:nvPicPr>
        <p:blipFill>
          <a:blip r:embed="rId5"/>
          <a:stretch>
            <a:fillRect/>
          </a:stretch>
        </p:blipFill>
        <p:spPr>
          <a:xfrm>
            <a:off x="176894" y="3297286"/>
            <a:ext cx="2742808" cy="3016349"/>
          </a:xfrm>
          <a:prstGeom prst="rect">
            <a:avLst/>
          </a:prstGeom>
        </p:spPr>
      </p:pic>
      <p:pic>
        <p:nvPicPr>
          <p:cNvPr id="19" name="Grafik 18">
            <a:extLst>
              <a:ext uri="{FF2B5EF4-FFF2-40B4-BE49-F238E27FC236}">
                <a16:creationId xmlns:a16="http://schemas.microsoft.com/office/drawing/2014/main" id="{9DDF1F66-BE32-358D-37E0-4771B429BE29}"/>
              </a:ext>
            </a:extLst>
          </p:cNvPr>
          <p:cNvPicPr>
            <a:picLocks noChangeAspect="1"/>
          </p:cNvPicPr>
          <p:nvPr/>
        </p:nvPicPr>
        <p:blipFill>
          <a:blip r:embed="rId6"/>
          <a:stretch>
            <a:fillRect/>
          </a:stretch>
        </p:blipFill>
        <p:spPr>
          <a:xfrm>
            <a:off x="7240221" y="817821"/>
            <a:ext cx="1698310" cy="2251805"/>
          </a:xfrm>
          <a:prstGeom prst="rect">
            <a:avLst/>
          </a:prstGeom>
        </p:spPr>
      </p:pic>
      <p:pic>
        <p:nvPicPr>
          <p:cNvPr id="23" name="Grafik 22">
            <a:extLst>
              <a:ext uri="{FF2B5EF4-FFF2-40B4-BE49-F238E27FC236}">
                <a16:creationId xmlns:a16="http://schemas.microsoft.com/office/drawing/2014/main" id="{23D9266A-F5C5-A6C6-D400-7DC82B0F5D15}"/>
              </a:ext>
            </a:extLst>
          </p:cNvPr>
          <p:cNvPicPr>
            <a:picLocks noChangeAspect="1"/>
          </p:cNvPicPr>
          <p:nvPr/>
        </p:nvPicPr>
        <p:blipFill>
          <a:blip r:embed="rId7"/>
          <a:stretch>
            <a:fillRect/>
          </a:stretch>
        </p:blipFill>
        <p:spPr>
          <a:xfrm>
            <a:off x="6224299" y="3229207"/>
            <a:ext cx="2714231" cy="2921600"/>
          </a:xfrm>
          <a:prstGeom prst="rect">
            <a:avLst/>
          </a:prstGeom>
        </p:spPr>
      </p:pic>
      <p:pic>
        <p:nvPicPr>
          <p:cNvPr id="29" name="Grafik 28">
            <a:extLst>
              <a:ext uri="{FF2B5EF4-FFF2-40B4-BE49-F238E27FC236}">
                <a16:creationId xmlns:a16="http://schemas.microsoft.com/office/drawing/2014/main" id="{015B7094-5632-8BC5-B776-B5F30DDBBE28}"/>
              </a:ext>
            </a:extLst>
          </p:cNvPr>
          <p:cNvPicPr>
            <a:picLocks noChangeAspect="1"/>
          </p:cNvPicPr>
          <p:nvPr/>
        </p:nvPicPr>
        <p:blipFill>
          <a:blip r:embed="rId8"/>
          <a:stretch>
            <a:fillRect/>
          </a:stretch>
        </p:blipFill>
        <p:spPr>
          <a:xfrm>
            <a:off x="179434" y="362905"/>
            <a:ext cx="1684847" cy="2246463"/>
          </a:xfrm>
          <a:prstGeom prst="rect">
            <a:avLst/>
          </a:prstGeom>
        </p:spPr>
      </p:pic>
      <p:sp>
        <p:nvSpPr>
          <p:cNvPr id="30" name="Textfeld 29">
            <a:extLst>
              <a:ext uri="{FF2B5EF4-FFF2-40B4-BE49-F238E27FC236}">
                <a16:creationId xmlns:a16="http://schemas.microsoft.com/office/drawing/2014/main" id="{37CAEE1C-7CF3-3E56-9311-D648616203CD}"/>
              </a:ext>
            </a:extLst>
          </p:cNvPr>
          <p:cNvSpPr txBox="1"/>
          <p:nvPr/>
        </p:nvSpPr>
        <p:spPr>
          <a:xfrm>
            <a:off x="2874646" y="4895849"/>
            <a:ext cx="3400424" cy="1292662"/>
          </a:xfrm>
          <a:prstGeom prst="rect">
            <a:avLst/>
          </a:prstGeom>
          <a:noFill/>
        </p:spPr>
        <p:txBody>
          <a:bodyPr wrap="square" rtlCol="0">
            <a:spAutoFit/>
          </a:bodyPr>
          <a:lstStyle/>
          <a:p>
            <a:r>
              <a:rPr lang="de-DE" sz="1400" dirty="0"/>
              <a:t>… meine Kunst: </a:t>
            </a:r>
          </a:p>
          <a:p>
            <a:pPr algn="ctr"/>
            <a:r>
              <a:rPr lang="de-DE" sz="1400" dirty="0">
                <a:solidFill>
                  <a:srgbClr val="FFFF00"/>
                </a:solidFill>
              </a:rPr>
              <a:t>SOLO-Uhrwerke ein neues </a:t>
            </a:r>
          </a:p>
          <a:p>
            <a:pPr algn="ctr"/>
            <a:r>
              <a:rPr lang="de-DE" sz="1400" dirty="0">
                <a:solidFill>
                  <a:srgbClr val="FFFF00"/>
                </a:solidFill>
              </a:rPr>
              <a:t>Stil-Gehäuse schaffen.</a:t>
            </a:r>
          </a:p>
          <a:p>
            <a:pPr algn="ctr"/>
            <a:r>
              <a:rPr lang="de-DE" sz="800" dirty="0"/>
              <a:t> </a:t>
            </a:r>
          </a:p>
          <a:p>
            <a:pPr algn="ctr"/>
            <a:r>
              <a:rPr lang="de-DE" sz="1400" dirty="0"/>
              <a:t>Gehäusebau, eine hochwertige Handwerkskunst – ohne Beispiel!</a:t>
            </a:r>
          </a:p>
        </p:txBody>
      </p:sp>
      <p:sp>
        <p:nvSpPr>
          <p:cNvPr id="32" name="Textfeld 31">
            <a:extLst>
              <a:ext uri="{FF2B5EF4-FFF2-40B4-BE49-F238E27FC236}">
                <a16:creationId xmlns:a16="http://schemas.microsoft.com/office/drawing/2014/main" id="{D6F402B3-8F0B-DD10-97B1-893FDDDC1537}"/>
              </a:ext>
            </a:extLst>
          </p:cNvPr>
          <p:cNvSpPr txBox="1"/>
          <p:nvPr/>
        </p:nvSpPr>
        <p:spPr>
          <a:xfrm>
            <a:off x="3558935" y="747473"/>
            <a:ext cx="1894324" cy="738664"/>
          </a:xfrm>
          <a:prstGeom prst="rect">
            <a:avLst/>
          </a:prstGeom>
          <a:noFill/>
        </p:spPr>
        <p:txBody>
          <a:bodyPr wrap="square" rtlCol="0">
            <a:spAutoFit/>
          </a:bodyPr>
          <a:lstStyle/>
          <a:p>
            <a:pPr algn="ctr"/>
            <a:r>
              <a:rPr lang="de-DE" sz="1400" dirty="0">
                <a:solidFill>
                  <a:srgbClr val="FFFF00"/>
                </a:solidFill>
              </a:rPr>
              <a:t>Beispiel: </a:t>
            </a:r>
          </a:p>
          <a:p>
            <a:pPr algn="ctr"/>
            <a:r>
              <a:rPr lang="de-DE" sz="1400" dirty="0">
                <a:solidFill>
                  <a:srgbClr val="FFFF00"/>
                </a:solidFill>
              </a:rPr>
              <a:t>Gehäuse für engl. Standuhr-Werk</a:t>
            </a:r>
          </a:p>
        </p:txBody>
      </p:sp>
      <p:sp>
        <p:nvSpPr>
          <p:cNvPr id="3" name="Fußzeilenplatzhalter 2">
            <a:extLst>
              <a:ext uri="{FF2B5EF4-FFF2-40B4-BE49-F238E27FC236}">
                <a16:creationId xmlns:a16="http://schemas.microsoft.com/office/drawing/2014/main" id="{83A41BE9-A181-D017-4FD2-6AF6A25C57A9}"/>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1E0B773C-234A-12E4-D653-8F87D139E638}"/>
              </a:ext>
            </a:extLst>
          </p:cNvPr>
          <p:cNvSpPr>
            <a:spLocks noGrp="1"/>
          </p:cNvSpPr>
          <p:nvPr>
            <p:ph type="sldNum" sz="quarter" idx="12"/>
          </p:nvPr>
        </p:nvSpPr>
        <p:spPr>
          <a:xfrm>
            <a:off x="6961140" y="6307937"/>
            <a:ext cx="1977390" cy="365125"/>
          </a:xfrm>
        </p:spPr>
        <p:txBody>
          <a:bodyPr/>
          <a:lstStyle/>
          <a:p>
            <a:fld id="{6D22F896-40B5-4ADD-8801-0D06FADFA095}" type="slidenum">
              <a:rPr lang="en-US" smtClean="0"/>
              <a:t>45</a:t>
            </a:fld>
            <a:endParaRPr lang="en-US" dirty="0"/>
          </a:p>
        </p:txBody>
      </p:sp>
    </p:spTree>
    <p:extLst>
      <p:ext uri="{BB962C8B-B14F-4D97-AF65-F5344CB8AC3E}">
        <p14:creationId xmlns:p14="http://schemas.microsoft.com/office/powerpoint/2010/main" val="41278287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F26C-4F56-BBA5-B411-6B4D3F88D07F}"/>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FE25A738-7DF0-673E-B3CB-03DDD5ED82EF}"/>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BB09C557-93E7-B7C3-7B2A-862753FA4F1C}"/>
              </a:ext>
            </a:extLst>
          </p:cNvPr>
          <p:cNvPicPr>
            <a:picLocks noChangeAspect="1"/>
          </p:cNvPicPr>
          <p:nvPr/>
        </p:nvPicPr>
        <p:blipFill>
          <a:blip r:embed="rId2"/>
          <a:stretch>
            <a:fillRect/>
          </a:stretch>
        </p:blipFill>
        <p:spPr>
          <a:xfrm>
            <a:off x="378055" y="150315"/>
            <a:ext cx="4193945" cy="5629013"/>
          </a:xfrm>
          <a:prstGeom prst="rect">
            <a:avLst/>
          </a:prstGeom>
        </p:spPr>
      </p:pic>
      <p:pic>
        <p:nvPicPr>
          <p:cNvPr id="9" name="Grafik 8">
            <a:extLst>
              <a:ext uri="{FF2B5EF4-FFF2-40B4-BE49-F238E27FC236}">
                <a16:creationId xmlns:a16="http://schemas.microsoft.com/office/drawing/2014/main" id="{72DAC852-CD56-FF2B-D1AD-79BE4D679337}"/>
              </a:ext>
            </a:extLst>
          </p:cNvPr>
          <p:cNvPicPr>
            <a:picLocks noChangeAspect="1"/>
          </p:cNvPicPr>
          <p:nvPr/>
        </p:nvPicPr>
        <p:blipFill>
          <a:blip r:embed="rId3"/>
          <a:stretch>
            <a:fillRect/>
          </a:stretch>
        </p:blipFill>
        <p:spPr>
          <a:xfrm>
            <a:off x="4995988" y="1245274"/>
            <a:ext cx="3378890" cy="5123857"/>
          </a:xfrm>
          <a:prstGeom prst="rect">
            <a:avLst/>
          </a:prstGeom>
        </p:spPr>
      </p:pic>
      <p:sp>
        <p:nvSpPr>
          <p:cNvPr id="3" name="Textfeld 2">
            <a:extLst>
              <a:ext uri="{FF2B5EF4-FFF2-40B4-BE49-F238E27FC236}">
                <a16:creationId xmlns:a16="http://schemas.microsoft.com/office/drawing/2014/main" id="{E16B6E73-B0D5-176C-FBDC-2540E85E6CF3}"/>
              </a:ext>
            </a:extLst>
          </p:cNvPr>
          <p:cNvSpPr txBox="1"/>
          <p:nvPr/>
        </p:nvSpPr>
        <p:spPr>
          <a:xfrm>
            <a:off x="378055" y="5779328"/>
            <a:ext cx="4015205" cy="523220"/>
          </a:xfrm>
          <a:prstGeom prst="rect">
            <a:avLst/>
          </a:prstGeom>
          <a:noFill/>
        </p:spPr>
        <p:txBody>
          <a:bodyPr wrap="square" rtlCol="0">
            <a:spAutoFit/>
          </a:bodyPr>
          <a:lstStyle/>
          <a:p>
            <a:pPr algn="ctr"/>
            <a:r>
              <a:rPr lang="de-DE" sz="1400" dirty="0"/>
              <a:t>Standuhr-Uhrenkopf mit Original Zodiarand-Ziffernblatt, Uhrenschild und -Werk von 1800</a:t>
            </a:r>
          </a:p>
        </p:txBody>
      </p:sp>
      <p:sp>
        <p:nvSpPr>
          <p:cNvPr id="10" name="Textfeld 9">
            <a:extLst>
              <a:ext uri="{FF2B5EF4-FFF2-40B4-BE49-F238E27FC236}">
                <a16:creationId xmlns:a16="http://schemas.microsoft.com/office/drawing/2014/main" id="{40B64C58-6D76-C449-3E6E-44DBEC025965}"/>
              </a:ext>
            </a:extLst>
          </p:cNvPr>
          <p:cNvSpPr txBox="1"/>
          <p:nvPr/>
        </p:nvSpPr>
        <p:spPr>
          <a:xfrm>
            <a:off x="5120764" y="6156066"/>
            <a:ext cx="3254114" cy="523220"/>
          </a:xfrm>
          <a:prstGeom prst="rect">
            <a:avLst/>
          </a:prstGeom>
          <a:noFill/>
        </p:spPr>
        <p:txBody>
          <a:bodyPr wrap="square">
            <a:spAutoFit/>
          </a:bodyPr>
          <a:lstStyle/>
          <a:p>
            <a:pPr algn="ctr"/>
            <a:r>
              <a:rPr lang="de-DE" sz="1400" dirty="0"/>
              <a:t>Franz. Pendule im neuem Glasgehäuse, Marmorsockel</a:t>
            </a:r>
          </a:p>
        </p:txBody>
      </p:sp>
      <p:sp>
        <p:nvSpPr>
          <p:cNvPr id="11" name="Textfeld 10">
            <a:extLst>
              <a:ext uri="{FF2B5EF4-FFF2-40B4-BE49-F238E27FC236}">
                <a16:creationId xmlns:a16="http://schemas.microsoft.com/office/drawing/2014/main" id="{66318C15-5378-021A-DD60-21C99DAD7B26}"/>
              </a:ext>
            </a:extLst>
          </p:cNvPr>
          <p:cNvSpPr txBox="1"/>
          <p:nvPr/>
        </p:nvSpPr>
        <p:spPr>
          <a:xfrm>
            <a:off x="472016" y="458737"/>
            <a:ext cx="944426" cy="307777"/>
          </a:xfrm>
          <a:prstGeom prst="rect">
            <a:avLst/>
          </a:prstGeom>
          <a:noFill/>
        </p:spPr>
        <p:txBody>
          <a:bodyPr wrap="square">
            <a:spAutoFit/>
          </a:bodyPr>
          <a:lstStyle/>
          <a:p>
            <a:r>
              <a:rPr lang="de-DE" sz="1400" dirty="0">
                <a:solidFill>
                  <a:schemeClr val="bg1"/>
                </a:solidFill>
              </a:rPr>
              <a:t>Beispiele</a:t>
            </a:r>
          </a:p>
        </p:txBody>
      </p:sp>
      <p:sp>
        <p:nvSpPr>
          <p:cNvPr id="2" name="Titel 1">
            <a:extLst>
              <a:ext uri="{FF2B5EF4-FFF2-40B4-BE49-F238E27FC236}">
                <a16:creationId xmlns:a16="http://schemas.microsoft.com/office/drawing/2014/main" id="{CA8D144E-C9CC-EB43-51A9-0A35643F0158}"/>
              </a:ext>
            </a:extLst>
          </p:cNvPr>
          <p:cNvSpPr>
            <a:spLocks noGrp="1"/>
          </p:cNvSpPr>
          <p:nvPr>
            <p:ph type="title"/>
          </p:nvPr>
        </p:nvSpPr>
        <p:spPr>
          <a:xfrm>
            <a:off x="2933700" y="349788"/>
            <a:ext cx="6076950" cy="607227"/>
          </a:xfrm>
        </p:spPr>
        <p:txBody>
          <a:bodyPr>
            <a:normAutofit fontScale="90000"/>
          </a:bodyPr>
          <a:lstStyle/>
          <a:p>
            <a:r>
              <a:rPr lang="de-DE" sz="2800" dirty="0"/>
              <a:t>Wand-/KaminUhren-bau-1 </a:t>
            </a:r>
            <a:br>
              <a:rPr lang="de-DE" sz="2800" dirty="0"/>
            </a:br>
            <a:r>
              <a:rPr lang="de-DE" sz="2000" dirty="0">
                <a:solidFill>
                  <a:srgbClr val="FFFF00"/>
                </a:solidFill>
              </a:rPr>
              <a:t>Mein Thema: Uhrwerke, die kein Gehäuse hatten</a:t>
            </a:r>
          </a:p>
        </p:txBody>
      </p:sp>
      <p:sp>
        <p:nvSpPr>
          <p:cNvPr id="5" name="Fußzeilenplatzhalter 4">
            <a:extLst>
              <a:ext uri="{FF2B5EF4-FFF2-40B4-BE49-F238E27FC236}">
                <a16:creationId xmlns:a16="http://schemas.microsoft.com/office/drawing/2014/main" id="{958BB069-D93E-EAB3-6202-4CE4FB247282}"/>
              </a:ext>
            </a:extLst>
          </p:cNvPr>
          <p:cNvSpPr>
            <a:spLocks noGrp="1"/>
          </p:cNvSpPr>
          <p:nvPr>
            <p:ph type="ftr" sz="quarter" idx="11"/>
          </p:nvPr>
        </p:nvSpPr>
        <p:spPr/>
        <p:txBody>
          <a:bodyPr/>
          <a:lstStyle/>
          <a:p>
            <a:r>
              <a:rPr lang="en-US"/>
              <a:t>H.-P. F. –Xanten, 2026</a:t>
            </a:r>
            <a:endParaRPr lang="en-US" dirty="0"/>
          </a:p>
        </p:txBody>
      </p:sp>
      <p:sp>
        <p:nvSpPr>
          <p:cNvPr id="12" name="Foliennummernplatzhalter 11">
            <a:extLst>
              <a:ext uri="{FF2B5EF4-FFF2-40B4-BE49-F238E27FC236}">
                <a16:creationId xmlns:a16="http://schemas.microsoft.com/office/drawing/2014/main" id="{A3A63C31-7D4D-6811-41E4-4994A92F5C7B}"/>
              </a:ext>
            </a:extLst>
          </p:cNvPr>
          <p:cNvSpPr>
            <a:spLocks noGrp="1"/>
          </p:cNvSpPr>
          <p:nvPr>
            <p:ph type="sldNum" sz="quarter" idx="12"/>
          </p:nvPr>
        </p:nvSpPr>
        <p:spPr>
          <a:xfrm>
            <a:off x="7000216" y="6335003"/>
            <a:ext cx="1977390" cy="365125"/>
          </a:xfrm>
        </p:spPr>
        <p:txBody>
          <a:bodyPr/>
          <a:lstStyle/>
          <a:p>
            <a:fld id="{6D22F896-40B5-4ADD-8801-0D06FADFA095}" type="slidenum">
              <a:rPr lang="en-US" smtClean="0"/>
              <a:t>46</a:t>
            </a:fld>
            <a:endParaRPr lang="en-US" dirty="0"/>
          </a:p>
        </p:txBody>
      </p:sp>
    </p:spTree>
    <p:extLst>
      <p:ext uri="{BB962C8B-B14F-4D97-AF65-F5344CB8AC3E}">
        <p14:creationId xmlns:p14="http://schemas.microsoft.com/office/powerpoint/2010/main" val="78827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95D1D-01F0-F31A-6332-A167B8D9EF57}"/>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843764F9-0454-CF87-5DDD-B076396DCF9C}"/>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AB6F84F1-7A45-99D2-9DE0-983349630B23}"/>
              </a:ext>
            </a:extLst>
          </p:cNvPr>
          <p:cNvPicPr>
            <a:picLocks noChangeAspect="1"/>
          </p:cNvPicPr>
          <p:nvPr/>
        </p:nvPicPr>
        <p:blipFill>
          <a:blip r:embed="rId2"/>
          <a:stretch>
            <a:fillRect/>
          </a:stretch>
        </p:blipFill>
        <p:spPr>
          <a:xfrm>
            <a:off x="455239" y="430329"/>
            <a:ext cx="3841070" cy="5184396"/>
          </a:xfrm>
          <a:prstGeom prst="rect">
            <a:avLst/>
          </a:prstGeom>
        </p:spPr>
      </p:pic>
      <p:pic>
        <p:nvPicPr>
          <p:cNvPr id="9" name="Grafik 8">
            <a:extLst>
              <a:ext uri="{FF2B5EF4-FFF2-40B4-BE49-F238E27FC236}">
                <a16:creationId xmlns:a16="http://schemas.microsoft.com/office/drawing/2014/main" id="{947BCC0C-D91C-AA72-F1DD-D954B124EA3E}"/>
              </a:ext>
            </a:extLst>
          </p:cNvPr>
          <p:cNvPicPr>
            <a:picLocks noChangeAspect="1"/>
          </p:cNvPicPr>
          <p:nvPr/>
        </p:nvPicPr>
        <p:blipFill>
          <a:blip r:embed="rId3"/>
          <a:stretch>
            <a:fillRect/>
          </a:stretch>
        </p:blipFill>
        <p:spPr>
          <a:xfrm>
            <a:off x="5194889" y="713309"/>
            <a:ext cx="3408251" cy="5255703"/>
          </a:xfrm>
          <a:prstGeom prst="rect">
            <a:avLst/>
          </a:prstGeom>
        </p:spPr>
      </p:pic>
      <p:sp>
        <p:nvSpPr>
          <p:cNvPr id="3" name="Textfeld 2">
            <a:extLst>
              <a:ext uri="{FF2B5EF4-FFF2-40B4-BE49-F238E27FC236}">
                <a16:creationId xmlns:a16="http://schemas.microsoft.com/office/drawing/2014/main" id="{C2AAA729-9A06-3765-137A-2FABDCC8C743}"/>
              </a:ext>
            </a:extLst>
          </p:cNvPr>
          <p:cNvSpPr txBox="1"/>
          <p:nvPr/>
        </p:nvSpPr>
        <p:spPr>
          <a:xfrm>
            <a:off x="594360" y="465088"/>
            <a:ext cx="944426" cy="307777"/>
          </a:xfrm>
          <a:prstGeom prst="rect">
            <a:avLst/>
          </a:prstGeom>
          <a:noFill/>
        </p:spPr>
        <p:txBody>
          <a:bodyPr wrap="square">
            <a:spAutoFit/>
          </a:bodyPr>
          <a:lstStyle/>
          <a:p>
            <a:r>
              <a:rPr lang="de-DE" sz="1400" dirty="0">
                <a:solidFill>
                  <a:srgbClr val="FFFF00"/>
                </a:solidFill>
              </a:rPr>
              <a:t>Beispiele</a:t>
            </a:r>
          </a:p>
        </p:txBody>
      </p:sp>
      <p:sp>
        <p:nvSpPr>
          <p:cNvPr id="11" name="Textfeld 10">
            <a:extLst>
              <a:ext uri="{FF2B5EF4-FFF2-40B4-BE49-F238E27FC236}">
                <a16:creationId xmlns:a16="http://schemas.microsoft.com/office/drawing/2014/main" id="{7DA7C5D3-1139-A65D-0BA1-4AB5355263D8}"/>
              </a:ext>
            </a:extLst>
          </p:cNvPr>
          <p:cNvSpPr txBox="1"/>
          <p:nvPr/>
        </p:nvSpPr>
        <p:spPr>
          <a:xfrm>
            <a:off x="93571" y="5654248"/>
            <a:ext cx="4784836" cy="738664"/>
          </a:xfrm>
          <a:prstGeom prst="rect">
            <a:avLst/>
          </a:prstGeom>
          <a:noFill/>
        </p:spPr>
        <p:txBody>
          <a:bodyPr wrap="square">
            <a:spAutoFit/>
          </a:bodyPr>
          <a:lstStyle/>
          <a:p>
            <a:pPr algn="ctr"/>
            <a:r>
              <a:rPr lang="de-DE" sz="1400" dirty="0">
                <a:solidFill>
                  <a:srgbClr val="FFFF00"/>
                </a:solidFill>
              </a:rPr>
              <a:t>Franz. Religieuse Uhrwerk  von 1700. Prachtexemplar. </a:t>
            </a:r>
          </a:p>
          <a:p>
            <a:pPr algn="ctr"/>
            <a:r>
              <a:rPr lang="de-DE" sz="1400" dirty="0">
                <a:solidFill>
                  <a:srgbClr val="FFFF00"/>
                </a:solidFill>
              </a:rPr>
              <a:t>Palisander-Gehäuse mit </a:t>
            </a:r>
            <a:r>
              <a:rPr lang="de-DE" sz="1400" dirty="0" err="1">
                <a:solidFill>
                  <a:srgbClr val="FFFF00"/>
                </a:solidFill>
              </a:rPr>
              <a:t>antikenl</a:t>
            </a:r>
            <a:r>
              <a:rPr lang="de-DE" sz="1400" dirty="0">
                <a:solidFill>
                  <a:srgbClr val="FFFF00"/>
                </a:solidFill>
              </a:rPr>
              <a:t> feuervergoldeten Bronze-Applikationen (Video, nächste Seite)</a:t>
            </a:r>
          </a:p>
        </p:txBody>
      </p:sp>
      <p:sp>
        <p:nvSpPr>
          <p:cNvPr id="12" name="Textfeld 11">
            <a:extLst>
              <a:ext uri="{FF2B5EF4-FFF2-40B4-BE49-F238E27FC236}">
                <a16:creationId xmlns:a16="http://schemas.microsoft.com/office/drawing/2014/main" id="{264C7E72-10EE-731A-38AA-B98BFB6076F8}"/>
              </a:ext>
            </a:extLst>
          </p:cNvPr>
          <p:cNvSpPr txBox="1"/>
          <p:nvPr/>
        </p:nvSpPr>
        <p:spPr>
          <a:xfrm>
            <a:off x="5070530" y="5964254"/>
            <a:ext cx="3479110" cy="738664"/>
          </a:xfrm>
          <a:prstGeom prst="rect">
            <a:avLst/>
          </a:prstGeom>
          <a:noFill/>
        </p:spPr>
        <p:txBody>
          <a:bodyPr wrap="square">
            <a:spAutoFit/>
          </a:bodyPr>
          <a:lstStyle/>
          <a:p>
            <a:pPr algn="ctr"/>
            <a:r>
              <a:rPr lang="de-DE" sz="1400" dirty="0">
                <a:solidFill>
                  <a:srgbClr val="FFFF00"/>
                </a:solidFill>
              </a:rPr>
              <a:t>Uhr-Werk von 1800, Österreich. Gehäuse aus Birnbaum-Holz von einem selbst-gefälltem Baum</a:t>
            </a:r>
          </a:p>
        </p:txBody>
      </p:sp>
      <p:sp>
        <p:nvSpPr>
          <p:cNvPr id="2" name="Titel 1">
            <a:extLst>
              <a:ext uri="{FF2B5EF4-FFF2-40B4-BE49-F238E27FC236}">
                <a16:creationId xmlns:a16="http://schemas.microsoft.com/office/drawing/2014/main" id="{338E2DD2-06D4-8146-1904-2C073ACD93C6}"/>
              </a:ext>
            </a:extLst>
          </p:cNvPr>
          <p:cNvSpPr>
            <a:spLocks noGrp="1"/>
          </p:cNvSpPr>
          <p:nvPr>
            <p:ph type="title"/>
          </p:nvPr>
        </p:nvSpPr>
        <p:spPr>
          <a:xfrm>
            <a:off x="3449969" y="0"/>
            <a:ext cx="5238792" cy="954683"/>
          </a:xfrm>
        </p:spPr>
        <p:txBody>
          <a:bodyPr>
            <a:normAutofit/>
          </a:bodyPr>
          <a:lstStyle/>
          <a:p>
            <a:r>
              <a:rPr lang="de-DE" sz="3600" dirty="0"/>
              <a:t>KaminUhren-bau-2</a:t>
            </a:r>
          </a:p>
        </p:txBody>
      </p:sp>
      <p:sp>
        <p:nvSpPr>
          <p:cNvPr id="5" name="Fußzeilenplatzhalter 4">
            <a:extLst>
              <a:ext uri="{FF2B5EF4-FFF2-40B4-BE49-F238E27FC236}">
                <a16:creationId xmlns:a16="http://schemas.microsoft.com/office/drawing/2014/main" id="{599C1126-CD5A-2028-2EB3-52E3F51E5047}"/>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99E25499-B0DA-0A5D-78FB-5F6B18438E24}"/>
              </a:ext>
            </a:extLst>
          </p:cNvPr>
          <p:cNvSpPr>
            <a:spLocks noGrp="1"/>
          </p:cNvSpPr>
          <p:nvPr>
            <p:ph type="sldNum" sz="quarter" idx="12"/>
          </p:nvPr>
        </p:nvSpPr>
        <p:spPr>
          <a:xfrm>
            <a:off x="6997919" y="6317196"/>
            <a:ext cx="1977390" cy="365125"/>
          </a:xfrm>
        </p:spPr>
        <p:txBody>
          <a:bodyPr/>
          <a:lstStyle/>
          <a:p>
            <a:fld id="{6D22F896-40B5-4ADD-8801-0D06FADFA095}" type="slidenum">
              <a:rPr lang="en-US" smtClean="0"/>
              <a:t>47</a:t>
            </a:fld>
            <a:endParaRPr lang="en-US" dirty="0"/>
          </a:p>
        </p:txBody>
      </p:sp>
    </p:spTree>
    <p:extLst>
      <p:ext uri="{BB962C8B-B14F-4D97-AF65-F5344CB8AC3E}">
        <p14:creationId xmlns:p14="http://schemas.microsoft.com/office/powerpoint/2010/main" val="2329705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A2737-EAE1-CC42-810D-AFF01ACDF432}"/>
            </a:ext>
          </a:extLst>
        </p:cNvPr>
        <p:cNvGrpSpPr/>
        <p:nvPr/>
      </p:nvGrpSpPr>
      <p:grpSpPr>
        <a:xfrm>
          <a:off x="0" y="0"/>
          <a:ext cx="0" cy="0"/>
          <a:chOff x="0" y="0"/>
          <a:chExt cx="0" cy="0"/>
        </a:xfrm>
      </p:grpSpPr>
      <p:pic>
        <p:nvPicPr>
          <p:cNvPr id="13" name="KU-25-Video">
            <a:hlinkClick r:id="" action="ppaction://media"/>
            <a:extLst>
              <a:ext uri="{FF2B5EF4-FFF2-40B4-BE49-F238E27FC236}">
                <a16:creationId xmlns:a16="http://schemas.microsoft.com/office/drawing/2014/main" id="{C0543E3E-A5FC-798E-83FE-E481AC44DFF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16363" y="140014"/>
            <a:ext cx="3646718" cy="6164898"/>
          </a:xfrm>
          <a:prstGeom prst="rect">
            <a:avLst/>
          </a:prstGeom>
        </p:spPr>
      </p:pic>
      <p:sp>
        <p:nvSpPr>
          <p:cNvPr id="6" name="Textfeld 5">
            <a:extLst>
              <a:ext uri="{FF2B5EF4-FFF2-40B4-BE49-F238E27FC236}">
                <a16:creationId xmlns:a16="http://schemas.microsoft.com/office/drawing/2014/main" id="{0025439C-4158-0710-D14A-3E760F018B53}"/>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3" name="Gramophon-2">
            <a:hlinkClick r:id="" action="ppaction://media"/>
            <a:extLst>
              <a:ext uri="{FF2B5EF4-FFF2-40B4-BE49-F238E27FC236}">
                <a16:creationId xmlns:a16="http://schemas.microsoft.com/office/drawing/2014/main" id="{B02DA2C2-8712-92FB-8EE0-6462F97093F3}"/>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50421" y="97991"/>
            <a:ext cx="3304033" cy="5864659"/>
          </a:xfrm>
          <a:prstGeom prst="rect">
            <a:avLst/>
          </a:prstGeom>
        </p:spPr>
      </p:pic>
      <p:sp>
        <p:nvSpPr>
          <p:cNvPr id="2" name="Titel 1">
            <a:extLst>
              <a:ext uri="{FF2B5EF4-FFF2-40B4-BE49-F238E27FC236}">
                <a16:creationId xmlns:a16="http://schemas.microsoft.com/office/drawing/2014/main" id="{D6056A15-2826-126E-07A7-42F20BA4C0D2}"/>
              </a:ext>
            </a:extLst>
          </p:cNvPr>
          <p:cNvSpPr>
            <a:spLocks noGrp="1"/>
          </p:cNvSpPr>
          <p:nvPr>
            <p:ph type="title"/>
          </p:nvPr>
        </p:nvSpPr>
        <p:spPr>
          <a:xfrm>
            <a:off x="3434715" y="792948"/>
            <a:ext cx="1878232" cy="1531152"/>
          </a:xfrm>
        </p:spPr>
        <p:txBody>
          <a:bodyPr>
            <a:normAutofit fontScale="90000"/>
          </a:bodyPr>
          <a:lstStyle/>
          <a:p>
            <a:pPr algn="ctr"/>
            <a:r>
              <a:rPr lang="de-DE" sz="2800" dirty="0">
                <a:solidFill>
                  <a:srgbClr val="FFFF00"/>
                </a:solidFill>
              </a:rPr>
              <a:t>Videos:</a:t>
            </a:r>
            <a:br>
              <a:rPr lang="de-DE" sz="2800" dirty="0"/>
            </a:br>
            <a:br>
              <a:rPr lang="de-DE" sz="2800" dirty="0"/>
            </a:br>
            <a:r>
              <a:rPr lang="de-DE" sz="2200" dirty="0"/>
              <a:t>Beispiele aus meiner Werkstatt </a:t>
            </a:r>
          </a:p>
        </p:txBody>
      </p:sp>
      <p:sp>
        <p:nvSpPr>
          <p:cNvPr id="4" name="Fußzeilenplatzhalter 3">
            <a:extLst>
              <a:ext uri="{FF2B5EF4-FFF2-40B4-BE49-F238E27FC236}">
                <a16:creationId xmlns:a16="http://schemas.microsoft.com/office/drawing/2014/main" id="{108CCD35-78F1-63AC-D13E-76E9CE165FD8}"/>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AFC8EE2F-3741-9A41-BFAB-CB50131CEAA7}"/>
              </a:ext>
            </a:extLst>
          </p:cNvPr>
          <p:cNvSpPr>
            <a:spLocks noGrp="1"/>
          </p:cNvSpPr>
          <p:nvPr>
            <p:ph type="sldNum" sz="quarter" idx="12"/>
          </p:nvPr>
        </p:nvSpPr>
        <p:spPr>
          <a:xfrm>
            <a:off x="6985691" y="6304912"/>
            <a:ext cx="1977390" cy="365125"/>
          </a:xfrm>
        </p:spPr>
        <p:txBody>
          <a:bodyPr/>
          <a:lstStyle/>
          <a:p>
            <a:fld id="{6D22F896-40B5-4ADD-8801-0D06FADFA095}" type="slidenum">
              <a:rPr lang="en-US" smtClean="0"/>
              <a:t>48</a:t>
            </a:fld>
            <a:endParaRPr lang="en-US" dirty="0"/>
          </a:p>
        </p:txBody>
      </p:sp>
    </p:spTree>
    <p:extLst>
      <p:ext uri="{BB962C8B-B14F-4D97-AF65-F5344CB8AC3E}">
        <p14:creationId xmlns:p14="http://schemas.microsoft.com/office/powerpoint/2010/main" val="35246177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083"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7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3"/>
                </p:tgtEl>
              </p:cMediaNode>
            </p:video>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3"/>
                                        </p:tgtEl>
                                      </p:cBhvr>
                                    </p:cmd>
                                  </p:childTnLst>
                                </p:cTn>
                              </p:par>
                            </p:childTnLst>
                          </p:cTn>
                        </p:par>
                      </p:childTnLst>
                    </p:cTn>
                  </p:par>
                </p:childTnLst>
              </p:cTn>
              <p:nextCondLst>
                <p:cond evt="onClick" delay="0">
                  <p:tgtEl>
                    <p:spTgt spid="13"/>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video>
              <p:cMediaNode vol="80000">
                <p:cTn id="22" fill="hold" display="0">
                  <p:stCondLst>
                    <p:cond delay="indefinite"/>
                  </p:stCondLst>
                </p:cTn>
                <p:tgtEl>
                  <p:spTgt spid="3"/>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C2E0-161B-9D67-7902-93C189963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FFB093-09A0-2FE7-0847-52A69559556D}"/>
              </a:ext>
            </a:extLst>
          </p:cNvPr>
          <p:cNvSpPr>
            <a:spLocks noGrp="1"/>
          </p:cNvSpPr>
          <p:nvPr>
            <p:ph type="title"/>
          </p:nvPr>
        </p:nvSpPr>
        <p:spPr>
          <a:xfrm>
            <a:off x="4847260" y="249106"/>
            <a:ext cx="3794968" cy="607227"/>
          </a:xfrm>
        </p:spPr>
        <p:txBody>
          <a:bodyPr>
            <a:normAutofit/>
          </a:bodyPr>
          <a:lstStyle/>
          <a:p>
            <a:r>
              <a:rPr lang="de-DE" sz="2800" dirty="0"/>
              <a:t>KaMIN FÜRS Haus-1</a:t>
            </a:r>
          </a:p>
        </p:txBody>
      </p:sp>
      <p:sp>
        <p:nvSpPr>
          <p:cNvPr id="6" name="Textfeld 5">
            <a:extLst>
              <a:ext uri="{FF2B5EF4-FFF2-40B4-BE49-F238E27FC236}">
                <a16:creationId xmlns:a16="http://schemas.microsoft.com/office/drawing/2014/main" id="{21FD3B7F-6705-A2C2-1940-CCAA6C484B79}"/>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8" name="Grafik 7">
            <a:extLst>
              <a:ext uri="{FF2B5EF4-FFF2-40B4-BE49-F238E27FC236}">
                <a16:creationId xmlns:a16="http://schemas.microsoft.com/office/drawing/2014/main" id="{732B260B-F1F0-FAAF-EAF9-9293F7FD6A35}"/>
              </a:ext>
            </a:extLst>
          </p:cNvPr>
          <p:cNvPicPr>
            <a:picLocks noChangeAspect="1"/>
          </p:cNvPicPr>
          <p:nvPr/>
        </p:nvPicPr>
        <p:blipFill>
          <a:blip r:embed="rId3"/>
          <a:stretch>
            <a:fillRect/>
          </a:stretch>
        </p:blipFill>
        <p:spPr>
          <a:xfrm>
            <a:off x="5891536" y="3891041"/>
            <a:ext cx="2161426" cy="2750126"/>
          </a:xfrm>
          <a:prstGeom prst="rect">
            <a:avLst/>
          </a:prstGeom>
        </p:spPr>
      </p:pic>
      <p:pic>
        <p:nvPicPr>
          <p:cNvPr id="12" name="Grafik 11">
            <a:extLst>
              <a:ext uri="{FF2B5EF4-FFF2-40B4-BE49-F238E27FC236}">
                <a16:creationId xmlns:a16="http://schemas.microsoft.com/office/drawing/2014/main" id="{08B796E3-4AC2-30F3-3676-213D59B93AA6}"/>
              </a:ext>
            </a:extLst>
          </p:cNvPr>
          <p:cNvPicPr>
            <a:picLocks noChangeAspect="1"/>
          </p:cNvPicPr>
          <p:nvPr/>
        </p:nvPicPr>
        <p:blipFill>
          <a:blip r:embed="rId4"/>
          <a:stretch>
            <a:fillRect/>
          </a:stretch>
        </p:blipFill>
        <p:spPr>
          <a:xfrm>
            <a:off x="5900304" y="989832"/>
            <a:ext cx="2958001" cy="2634212"/>
          </a:xfrm>
          <a:prstGeom prst="rect">
            <a:avLst/>
          </a:prstGeom>
        </p:spPr>
      </p:pic>
      <p:pic>
        <p:nvPicPr>
          <p:cNvPr id="20" name="Grafik 19">
            <a:extLst>
              <a:ext uri="{FF2B5EF4-FFF2-40B4-BE49-F238E27FC236}">
                <a16:creationId xmlns:a16="http://schemas.microsoft.com/office/drawing/2014/main" id="{1706ECB7-799C-BD3A-EC4C-543AC5C69B21}"/>
              </a:ext>
            </a:extLst>
          </p:cNvPr>
          <p:cNvPicPr>
            <a:picLocks noChangeAspect="1"/>
          </p:cNvPicPr>
          <p:nvPr/>
        </p:nvPicPr>
        <p:blipFill>
          <a:blip r:embed="rId5"/>
          <a:stretch>
            <a:fillRect/>
          </a:stretch>
        </p:blipFill>
        <p:spPr>
          <a:xfrm>
            <a:off x="123631" y="129079"/>
            <a:ext cx="2187190" cy="2916253"/>
          </a:xfrm>
          <a:prstGeom prst="rect">
            <a:avLst/>
          </a:prstGeom>
        </p:spPr>
      </p:pic>
      <p:pic>
        <p:nvPicPr>
          <p:cNvPr id="22" name="Grafik 21">
            <a:extLst>
              <a:ext uri="{FF2B5EF4-FFF2-40B4-BE49-F238E27FC236}">
                <a16:creationId xmlns:a16="http://schemas.microsoft.com/office/drawing/2014/main" id="{917F4731-BF0B-B3C0-C441-5FD6B34B8366}"/>
              </a:ext>
            </a:extLst>
          </p:cNvPr>
          <p:cNvPicPr>
            <a:picLocks noChangeAspect="1"/>
          </p:cNvPicPr>
          <p:nvPr/>
        </p:nvPicPr>
        <p:blipFill>
          <a:blip r:embed="rId6"/>
          <a:stretch>
            <a:fillRect/>
          </a:stretch>
        </p:blipFill>
        <p:spPr>
          <a:xfrm>
            <a:off x="2560611" y="977751"/>
            <a:ext cx="3219404" cy="3487349"/>
          </a:xfrm>
          <a:prstGeom prst="rect">
            <a:avLst/>
          </a:prstGeom>
        </p:spPr>
      </p:pic>
      <p:pic>
        <p:nvPicPr>
          <p:cNvPr id="7" name="Grafik 6">
            <a:extLst>
              <a:ext uri="{FF2B5EF4-FFF2-40B4-BE49-F238E27FC236}">
                <a16:creationId xmlns:a16="http://schemas.microsoft.com/office/drawing/2014/main" id="{2CDE84DB-B5CE-8BBE-7B66-87DEFE5EAFB2}"/>
              </a:ext>
            </a:extLst>
          </p:cNvPr>
          <p:cNvPicPr>
            <a:picLocks noChangeAspect="1"/>
          </p:cNvPicPr>
          <p:nvPr/>
        </p:nvPicPr>
        <p:blipFill>
          <a:blip r:embed="rId7"/>
          <a:stretch>
            <a:fillRect/>
          </a:stretch>
        </p:blipFill>
        <p:spPr>
          <a:xfrm>
            <a:off x="123631" y="2670885"/>
            <a:ext cx="2161426" cy="3622621"/>
          </a:xfrm>
          <a:prstGeom prst="rect">
            <a:avLst/>
          </a:prstGeom>
        </p:spPr>
      </p:pic>
      <p:sp>
        <p:nvSpPr>
          <p:cNvPr id="3" name="Textfeld 2">
            <a:extLst>
              <a:ext uri="{FF2B5EF4-FFF2-40B4-BE49-F238E27FC236}">
                <a16:creationId xmlns:a16="http://schemas.microsoft.com/office/drawing/2014/main" id="{F2CE2317-995A-6E43-CF2E-BEAE90CBE28F}"/>
              </a:ext>
            </a:extLst>
          </p:cNvPr>
          <p:cNvSpPr txBox="1"/>
          <p:nvPr/>
        </p:nvSpPr>
        <p:spPr>
          <a:xfrm>
            <a:off x="2396578" y="4527440"/>
            <a:ext cx="3794968" cy="1815882"/>
          </a:xfrm>
          <a:prstGeom prst="rect">
            <a:avLst/>
          </a:prstGeom>
          <a:noFill/>
        </p:spPr>
        <p:txBody>
          <a:bodyPr wrap="square" rtlCol="0">
            <a:spAutoFit/>
          </a:bodyPr>
          <a:lstStyle/>
          <a:p>
            <a:r>
              <a:rPr lang="de-DE" sz="1400" dirty="0"/>
              <a:t>Bei Dortmund: </a:t>
            </a:r>
          </a:p>
          <a:p>
            <a:r>
              <a:rPr lang="de-DE" sz="1400" dirty="0"/>
              <a:t>Auswahl einer Marmorplatte für die Kaminverkleidung</a:t>
            </a:r>
          </a:p>
          <a:p>
            <a:endParaRPr lang="de-DE" sz="1400" dirty="0"/>
          </a:p>
          <a:p>
            <a:r>
              <a:rPr lang="de-DE" sz="1400" dirty="0">
                <a:solidFill>
                  <a:srgbClr val="FFFF00"/>
                </a:solidFill>
              </a:rPr>
              <a:t>Nachträglicher Einbau 2006 ins Haus.</a:t>
            </a:r>
          </a:p>
          <a:p>
            <a:r>
              <a:rPr lang="de-DE" sz="1400" dirty="0"/>
              <a:t>Planung mit Ofenbauer/Schornstein-</a:t>
            </a:r>
          </a:p>
          <a:p>
            <a:r>
              <a:rPr lang="de-DE" sz="1400" dirty="0"/>
              <a:t>Feger abgestimmt. </a:t>
            </a:r>
          </a:p>
          <a:p>
            <a:r>
              <a:rPr lang="de-DE" sz="1400" dirty="0"/>
              <a:t>Komplett in Eigenleistung erstellt.</a:t>
            </a:r>
          </a:p>
        </p:txBody>
      </p:sp>
      <p:sp>
        <p:nvSpPr>
          <p:cNvPr id="4" name="Fußzeilenplatzhalter 3">
            <a:extLst>
              <a:ext uri="{FF2B5EF4-FFF2-40B4-BE49-F238E27FC236}">
                <a16:creationId xmlns:a16="http://schemas.microsoft.com/office/drawing/2014/main" id="{65D8D32F-CB6B-A59F-63DD-0CE926C3F5F7}"/>
              </a:ext>
            </a:extLst>
          </p:cNvPr>
          <p:cNvSpPr>
            <a:spLocks noGrp="1"/>
          </p:cNvSpPr>
          <p:nvPr>
            <p:ph type="ftr" sz="quarter" idx="11"/>
          </p:nvPr>
        </p:nvSpPr>
        <p:spPr/>
        <p:txBody>
          <a:bodyPr/>
          <a:lstStyle/>
          <a:p>
            <a:r>
              <a:rPr lang="en-US"/>
              <a:t>H.-P. F. –Xanten, 2026</a:t>
            </a:r>
            <a:endParaRPr lang="en-US" dirty="0"/>
          </a:p>
        </p:txBody>
      </p:sp>
      <p:sp>
        <p:nvSpPr>
          <p:cNvPr id="5" name="Foliennummernplatzhalter 4">
            <a:extLst>
              <a:ext uri="{FF2B5EF4-FFF2-40B4-BE49-F238E27FC236}">
                <a16:creationId xmlns:a16="http://schemas.microsoft.com/office/drawing/2014/main" id="{9A5A004E-5162-8078-BC92-A0A71D92AA53}"/>
              </a:ext>
            </a:extLst>
          </p:cNvPr>
          <p:cNvSpPr>
            <a:spLocks noGrp="1"/>
          </p:cNvSpPr>
          <p:nvPr>
            <p:ph type="sldNum" sz="quarter" idx="12"/>
          </p:nvPr>
        </p:nvSpPr>
        <p:spPr>
          <a:xfrm>
            <a:off x="6972249" y="6458604"/>
            <a:ext cx="1977390" cy="365125"/>
          </a:xfrm>
        </p:spPr>
        <p:txBody>
          <a:bodyPr/>
          <a:lstStyle/>
          <a:p>
            <a:fld id="{6D22F896-40B5-4ADD-8801-0D06FADFA095}" type="slidenum">
              <a:rPr lang="en-US" smtClean="0"/>
              <a:t>49</a:t>
            </a:fld>
            <a:endParaRPr lang="en-US" dirty="0"/>
          </a:p>
        </p:txBody>
      </p:sp>
    </p:spTree>
    <p:extLst>
      <p:ext uri="{BB962C8B-B14F-4D97-AF65-F5344CB8AC3E}">
        <p14:creationId xmlns:p14="http://schemas.microsoft.com/office/powerpoint/2010/main" val="10434593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E7447-AA8B-0DB0-7924-A177F1277070}"/>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D1D55A7B-93EE-A7BA-6343-466DB38BEBC8}"/>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6" name="Grafik 15">
            <a:extLst>
              <a:ext uri="{FF2B5EF4-FFF2-40B4-BE49-F238E27FC236}">
                <a16:creationId xmlns:a16="http://schemas.microsoft.com/office/drawing/2014/main" id="{A76BA019-5490-FC8B-FFAD-B85E315ABC17}"/>
              </a:ext>
            </a:extLst>
          </p:cNvPr>
          <p:cNvPicPr>
            <a:picLocks noChangeAspect="1"/>
          </p:cNvPicPr>
          <p:nvPr/>
        </p:nvPicPr>
        <p:blipFill>
          <a:blip r:embed="rId2"/>
          <a:stretch>
            <a:fillRect/>
          </a:stretch>
        </p:blipFill>
        <p:spPr>
          <a:xfrm>
            <a:off x="4980815" y="935656"/>
            <a:ext cx="4005171" cy="5340228"/>
          </a:xfrm>
          <a:prstGeom prst="rect">
            <a:avLst/>
          </a:prstGeom>
        </p:spPr>
      </p:pic>
      <p:sp>
        <p:nvSpPr>
          <p:cNvPr id="3" name="Titel 1">
            <a:extLst>
              <a:ext uri="{FF2B5EF4-FFF2-40B4-BE49-F238E27FC236}">
                <a16:creationId xmlns:a16="http://schemas.microsoft.com/office/drawing/2014/main" id="{73E0072B-E99B-6458-052C-4D494537626E}"/>
              </a:ext>
            </a:extLst>
          </p:cNvPr>
          <p:cNvSpPr txBox="1">
            <a:spLocks/>
          </p:cNvSpPr>
          <p:nvPr/>
        </p:nvSpPr>
        <p:spPr>
          <a:xfrm>
            <a:off x="5191125" y="216990"/>
            <a:ext cx="3702254" cy="60722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sz="2800" dirty="0"/>
              <a:t>KaMIN FÜRS Haus-2</a:t>
            </a:r>
          </a:p>
        </p:txBody>
      </p:sp>
      <p:sp>
        <p:nvSpPr>
          <p:cNvPr id="2" name="Textfeld 1">
            <a:extLst>
              <a:ext uri="{FF2B5EF4-FFF2-40B4-BE49-F238E27FC236}">
                <a16:creationId xmlns:a16="http://schemas.microsoft.com/office/drawing/2014/main" id="{694540EF-A7E7-A684-5A85-7CF49714F9F8}"/>
              </a:ext>
            </a:extLst>
          </p:cNvPr>
          <p:cNvSpPr txBox="1"/>
          <p:nvPr/>
        </p:nvSpPr>
        <p:spPr>
          <a:xfrm>
            <a:off x="594360" y="4796362"/>
            <a:ext cx="1921079" cy="1384995"/>
          </a:xfrm>
          <a:prstGeom prst="rect">
            <a:avLst/>
          </a:prstGeom>
          <a:noFill/>
        </p:spPr>
        <p:txBody>
          <a:bodyPr wrap="square" rtlCol="0">
            <a:spAutoFit/>
          </a:bodyPr>
          <a:lstStyle/>
          <a:p>
            <a:pPr algn="ctr"/>
            <a:r>
              <a:rPr lang="de-DE" sz="1400" dirty="0">
                <a:solidFill>
                  <a:srgbClr val="FFFF00"/>
                </a:solidFill>
              </a:rPr>
              <a:t>Beschaffung eines 100-Jahre alten Allesbrenner von meinem holländischen Uhrenfreund</a:t>
            </a:r>
          </a:p>
        </p:txBody>
      </p:sp>
      <p:pic>
        <p:nvPicPr>
          <p:cNvPr id="5" name="Grafik 4">
            <a:extLst>
              <a:ext uri="{FF2B5EF4-FFF2-40B4-BE49-F238E27FC236}">
                <a16:creationId xmlns:a16="http://schemas.microsoft.com/office/drawing/2014/main" id="{678FD53D-0C62-FC5A-C3B6-8AFC4920FB3B}"/>
              </a:ext>
            </a:extLst>
          </p:cNvPr>
          <p:cNvPicPr>
            <a:picLocks noChangeAspect="1"/>
          </p:cNvPicPr>
          <p:nvPr/>
        </p:nvPicPr>
        <p:blipFill>
          <a:blip r:embed="rId3"/>
          <a:stretch>
            <a:fillRect/>
          </a:stretch>
        </p:blipFill>
        <p:spPr>
          <a:xfrm>
            <a:off x="158014" y="102903"/>
            <a:ext cx="3335712" cy="4265787"/>
          </a:xfrm>
          <a:prstGeom prst="rect">
            <a:avLst/>
          </a:prstGeom>
        </p:spPr>
      </p:pic>
      <p:pic>
        <p:nvPicPr>
          <p:cNvPr id="13" name="Grafik 12">
            <a:extLst>
              <a:ext uri="{FF2B5EF4-FFF2-40B4-BE49-F238E27FC236}">
                <a16:creationId xmlns:a16="http://schemas.microsoft.com/office/drawing/2014/main" id="{9A90EDBD-4FBA-73C1-677B-AB23BED34D50}"/>
              </a:ext>
            </a:extLst>
          </p:cNvPr>
          <p:cNvPicPr>
            <a:picLocks noChangeAspect="1"/>
          </p:cNvPicPr>
          <p:nvPr/>
        </p:nvPicPr>
        <p:blipFill>
          <a:blip r:embed="rId4"/>
          <a:stretch>
            <a:fillRect/>
          </a:stretch>
        </p:blipFill>
        <p:spPr>
          <a:xfrm>
            <a:off x="2431364" y="3825380"/>
            <a:ext cx="2497308" cy="2563253"/>
          </a:xfrm>
          <a:prstGeom prst="rect">
            <a:avLst/>
          </a:prstGeom>
        </p:spPr>
      </p:pic>
      <p:sp>
        <p:nvSpPr>
          <p:cNvPr id="4" name="Textfeld 3">
            <a:extLst>
              <a:ext uri="{FF2B5EF4-FFF2-40B4-BE49-F238E27FC236}">
                <a16:creationId xmlns:a16="http://schemas.microsoft.com/office/drawing/2014/main" id="{77CAA12C-4F03-1EF2-22B7-84DA3B3B080E}"/>
              </a:ext>
            </a:extLst>
          </p:cNvPr>
          <p:cNvSpPr txBox="1"/>
          <p:nvPr/>
        </p:nvSpPr>
        <p:spPr>
          <a:xfrm>
            <a:off x="3657600" y="1371600"/>
            <a:ext cx="1057275" cy="523220"/>
          </a:xfrm>
          <a:prstGeom prst="rect">
            <a:avLst/>
          </a:prstGeom>
          <a:noFill/>
        </p:spPr>
        <p:txBody>
          <a:bodyPr wrap="square" rtlCol="0">
            <a:spAutoFit/>
          </a:bodyPr>
          <a:lstStyle/>
          <a:p>
            <a:r>
              <a:rPr lang="de-DE" sz="1400" dirty="0"/>
              <a:t>Fertig und funktionell</a:t>
            </a:r>
          </a:p>
        </p:txBody>
      </p:sp>
      <p:sp>
        <p:nvSpPr>
          <p:cNvPr id="9" name="Fußzeilenplatzhalter 8">
            <a:extLst>
              <a:ext uri="{FF2B5EF4-FFF2-40B4-BE49-F238E27FC236}">
                <a16:creationId xmlns:a16="http://schemas.microsoft.com/office/drawing/2014/main" id="{418437CF-9FAE-FC5D-3C94-16D84B788170}"/>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6680D231-3E26-74F1-6F47-F13B5B1DB19E}"/>
              </a:ext>
            </a:extLst>
          </p:cNvPr>
          <p:cNvSpPr>
            <a:spLocks noGrp="1"/>
          </p:cNvSpPr>
          <p:nvPr>
            <p:ph type="sldNum" sz="quarter" idx="12"/>
          </p:nvPr>
        </p:nvSpPr>
        <p:spPr>
          <a:xfrm>
            <a:off x="6983400" y="6458447"/>
            <a:ext cx="1977390" cy="365125"/>
          </a:xfrm>
        </p:spPr>
        <p:txBody>
          <a:bodyPr/>
          <a:lstStyle/>
          <a:p>
            <a:fld id="{6D22F896-40B5-4ADD-8801-0D06FADFA095}" type="slidenum">
              <a:rPr lang="en-US" smtClean="0"/>
              <a:t>50</a:t>
            </a:fld>
            <a:endParaRPr lang="en-US" dirty="0"/>
          </a:p>
        </p:txBody>
      </p:sp>
    </p:spTree>
    <p:extLst>
      <p:ext uri="{BB962C8B-B14F-4D97-AF65-F5344CB8AC3E}">
        <p14:creationId xmlns:p14="http://schemas.microsoft.com/office/powerpoint/2010/main" val="1823765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24911-1C59-239D-3D4F-159E0BD141FB}"/>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65084DA6-DEC6-B801-ABB5-586F8CA0F677}"/>
              </a:ext>
            </a:extLst>
          </p:cNvPr>
          <p:cNvPicPr>
            <a:picLocks noChangeAspect="1"/>
          </p:cNvPicPr>
          <p:nvPr/>
        </p:nvPicPr>
        <p:blipFill>
          <a:blip r:embed="rId2"/>
          <a:stretch>
            <a:fillRect/>
          </a:stretch>
        </p:blipFill>
        <p:spPr>
          <a:xfrm rot="10800000" flipH="1" flipV="1">
            <a:off x="535636" y="1266092"/>
            <a:ext cx="6673591" cy="2576087"/>
          </a:xfrm>
          <a:prstGeom prst="rect">
            <a:avLst/>
          </a:prstGeom>
        </p:spPr>
      </p:pic>
      <p:sp>
        <p:nvSpPr>
          <p:cNvPr id="2" name="Titel 1">
            <a:extLst>
              <a:ext uri="{FF2B5EF4-FFF2-40B4-BE49-F238E27FC236}">
                <a16:creationId xmlns:a16="http://schemas.microsoft.com/office/drawing/2014/main" id="{FBD9F114-5951-772B-7B01-3AFEB742ADAA}"/>
              </a:ext>
            </a:extLst>
          </p:cNvPr>
          <p:cNvSpPr>
            <a:spLocks noGrp="1"/>
          </p:cNvSpPr>
          <p:nvPr>
            <p:ph type="title"/>
          </p:nvPr>
        </p:nvSpPr>
        <p:spPr>
          <a:xfrm>
            <a:off x="2310820" y="355241"/>
            <a:ext cx="6377940" cy="607227"/>
          </a:xfrm>
        </p:spPr>
        <p:txBody>
          <a:bodyPr>
            <a:normAutofit/>
          </a:bodyPr>
          <a:lstStyle/>
          <a:p>
            <a:r>
              <a:rPr lang="de-DE" sz="2800" dirty="0"/>
              <a:t>Fundsache: Steinzeit-Werkzeug</a:t>
            </a:r>
          </a:p>
        </p:txBody>
      </p:sp>
      <p:sp>
        <p:nvSpPr>
          <p:cNvPr id="6" name="Textfeld 5">
            <a:extLst>
              <a:ext uri="{FF2B5EF4-FFF2-40B4-BE49-F238E27FC236}">
                <a16:creationId xmlns:a16="http://schemas.microsoft.com/office/drawing/2014/main" id="{BE2846AA-AEB1-8CFB-598D-E0EF45CE7F05}"/>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9E20FC60-9B9C-E208-116A-52F2772ED609}"/>
              </a:ext>
            </a:extLst>
          </p:cNvPr>
          <p:cNvPicPr>
            <a:picLocks noChangeAspect="1"/>
          </p:cNvPicPr>
          <p:nvPr/>
        </p:nvPicPr>
        <p:blipFill>
          <a:blip r:embed="rId3"/>
          <a:stretch>
            <a:fillRect/>
          </a:stretch>
        </p:blipFill>
        <p:spPr>
          <a:xfrm>
            <a:off x="4145039" y="3842202"/>
            <a:ext cx="4109820" cy="2734589"/>
          </a:xfrm>
          <a:prstGeom prst="rect">
            <a:avLst/>
          </a:prstGeom>
        </p:spPr>
      </p:pic>
      <p:sp>
        <p:nvSpPr>
          <p:cNvPr id="12" name="Textfeld 11">
            <a:extLst>
              <a:ext uri="{FF2B5EF4-FFF2-40B4-BE49-F238E27FC236}">
                <a16:creationId xmlns:a16="http://schemas.microsoft.com/office/drawing/2014/main" id="{306C2367-3497-F480-8969-1452AF3299E5}"/>
              </a:ext>
            </a:extLst>
          </p:cNvPr>
          <p:cNvSpPr txBox="1"/>
          <p:nvPr/>
        </p:nvSpPr>
        <p:spPr>
          <a:xfrm>
            <a:off x="372194" y="4471147"/>
            <a:ext cx="4800426" cy="1169551"/>
          </a:xfrm>
          <a:prstGeom prst="rect">
            <a:avLst/>
          </a:prstGeom>
          <a:noFill/>
        </p:spPr>
        <p:txBody>
          <a:bodyPr wrap="square" rtlCol="0">
            <a:spAutoFit/>
          </a:bodyPr>
          <a:lstStyle/>
          <a:p>
            <a:r>
              <a:rPr lang="de-DE" sz="1400" dirty="0">
                <a:solidFill>
                  <a:srgbClr val="FFFF00"/>
                </a:solidFill>
              </a:rPr>
              <a:t>Antikes Steinzeitmesser – mit Nutzungsspuren</a:t>
            </a:r>
          </a:p>
          <a:p>
            <a:r>
              <a:rPr lang="de-DE" sz="1400" dirty="0"/>
              <a:t>Fundort unterhalb der Steilküste am Campingplatz von Laboe im Jahr 1971</a:t>
            </a:r>
          </a:p>
          <a:p>
            <a:r>
              <a:rPr lang="de-DE" sz="1400" dirty="0"/>
              <a:t>(Abgabe an das Natur-Museum in Plön 2021. Keine Bestätigung!)</a:t>
            </a:r>
            <a:endParaRPr lang="de-DE" sz="1400" dirty="0">
              <a:solidFill>
                <a:srgbClr val="FF0000"/>
              </a:solidFill>
            </a:endParaRPr>
          </a:p>
        </p:txBody>
      </p:sp>
      <p:sp>
        <p:nvSpPr>
          <p:cNvPr id="3" name="Textfeld 2">
            <a:extLst>
              <a:ext uri="{FF2B5EF4-FFF2-40B4-BE49-F238E27FC236}">
                <a16:creationId xmlns:a16="http://schemas.microsoft.com/office/drawing/2014/main" id="{B8C061FE-F1DC-9133-BF18-E67AB67D694A}"/>
              </a:ext>
            </a:extLst>
          </p:cNvPr>
          <p:cNvSpPr txBox="1"/>
          <p:nvPr/>
        </p:nvSpPr>
        <p:spPr>
          <a:xfrm rot="889039">
            <a:off x="2329857" y="2877376"/>
            <a:ext cx="1222049" cy="307777"/>
          </a:xfrm>
          <a:prstGeom prst="rect">
            <a:avLst/>
          </a:prstGeom>
          <a:noFill/>
        </p:spPr>
        <p:txBody>
          <a:bodyPr wrap="square" rtlCol="0">
            <a:spAutoFit/>
          </a:bodyPr>
          <a:lstStyle/>
          <a:p>
            <a:r>
              <a:rPr lang="de-DE" sz="1400" dirty="0">
                <a:solidFill>
                  <a:schemeClr val="bg1"/>
                </a:solidFill>
              </a:rPr>
              <a:t>Schneide</a:t>
            </a:r>
          </a:p>
        </p:txBody>
      </p:sp>
      <p:sp>
        <p:nvSpPr>
          <p:cNvPr id="4" name="Textfeld 3">
            <a:extLst>
              <a:ext uri="{FF2B5EF4-FFF2-40B4-BE49-F238E27FC236}">
                <a16:creationId xmlns:a16="http://schemas.microsoft.com/office/drawing/2014/main" id="{0418F043-0D24-5CDC-E416-B2BD08C47FD5}"/>
              </a:ext>
            </a:extLst>
          </p:cNvPr>
          <p:cNvSpPr txBox="1"/>
          <p:nvPr/>
        </p:nvSpPr>
        <p:spPr>
          <a:xfrm>
            <a:off x="440027" y="907631"/>
            <a:ext cx="5970298" cy="307777"/>
          </a:xfrm>
          <a:prstGeom prst="rect">
            <a:avLst/>
          </a:prstGeom>
          <a:noFill/>
        </p:spPr>
        <p:txBody>
          <a:bodyPr wrap="square" rtlCol="0">
            <a:spAutoFit/>
          </a:bodyPr>
          <a:lstStyle/>
          <a:p>
            <a:r>
              <a:rPr lang="de-DE" sz="1400" dirty="0"/>
              <a:t>Strandgut an der Steilküste bei Laboe,  durch aufmerksame Suche!</a:t>
            </a:r>
          </a:p>
        </p:txBody>
      </p:sp>
      <p:sp>
        <p:nvSpPr>
          <p:cNvPr id="5" name="Fußzeilenplatzhalter 4">
            <a:extLst>
              <a:ext uri="{FF2B5EF4-FFF2-40B4-BE49-F238E27FC236}">
                <a16:creationId xmlns:a16="http://schemas.microsoft.com/office/drawing/2014/main" id="{687F5369-0DC7-7C85-6B47-8F88B2185B17}"/>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0616F0F1-85DA-78AC-93E6-C82B57A251F3}"/>
              </a:ext>
            </a:extLst>
          </p:cNvPr>
          <p:cNvSpPr>
            <a:spLocks noGrp="1"/>
          </p:cNvSpPr>
          <p:nvPr>
            <p:ph type="sldNum" sz="quarter" idx="12"/>
          </p:nvPr>
        </p:nvSpPr>
        <p:spPr>
          <a:xfrm>
            <a:off x="7005802" y="6355846"/>
            <a:ext cx="1977390" cy="365125"/>
          </a:xfrm>
        </p:spPr>
        <p:txBody>
          <a:bodyPr/>
          <a:lstStyle/>
          <a:p>
            <a:fld id="{6D22F896-40B5-4ADD-8801-0D06FADFA095}" type="slidenum">
              <a:rPr lang="en-US" smtClean="0"/>
              <a:t>51</a:t>
            </a:fld>
            <a:endParaRPr lang="en-US" dirty="0"/>
          </a:p>
        </p:txBody>
      </p:sp>
    </p:spTree>
    <p:extLst>
      <p:ext uri="{BB962C8B-B14F-4D97-AF65-F5344CB8AC3E}">
        <p14:creationId xmlns:p14="http://schemas.microsoft.com/office/powerpoint/2010/main" val="42539480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9E6BC-D264-0F00-BECF-F8F3B852EBF6}"/>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C9884953-6D40-3B3A-2BDC-EA178579BEB8}"/>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287FF7E6-D180-06EF-BA48-B738219AAF4F}"/>
              </a:ext>
            </a:extLst>
          </p:cNvPr>
          <p:cNvPicPr>
            <a:picLocks noChangeAspect="1"/>
          </p:cNvPicPr>
          <p:nvPr/>
        </p:nvPicPr>
        <p:blipFill>
          <a:blip r:embed="rId2"/>
          <a:stretch>
            <a:fillRect/>
          </a:stretch>
        </p:blipFill>
        <p:spPr>
          <a:xfrm>
            <a:off x="138840" y="106377"/>
            <a:ext cx="2381526" cy="2563476"/>
          </a:xfrm>
          <a:prstGeom prst="rect">
            <a:avLst/>
          </a:prstGeom>
        </p:spPr>
      </p:pic>
      <p:pic>
        <p:nvPicPr>
          <p:cNvPr id="9" name="Grafik 8">
            <a:extLst>
              <a:ext uri="{FF2B5EF4-FFF2-40B4-BE49-F238E27FC236}">
                <a16:creationId xmlns:a16="http://schemas.microsoft.com/office/drawing/2014/main" id="{35382AB1-65CB-0099-7C37-72668A64B8AD}"/>
              </a:ext>
            </a:extLst>
          </p:cNvPr>
          <p:cNvPicPr>
            <a:picLocks noChangeAspect="1"/>
          </p:cNvPicPr>
          <p:nvPr/>
        </p:nvPicPr>
        <p:blipFill>
          <a:blip r:embed="rId3"/>
          <a:stretch>
            <a:fillRect/>
          </a:stretch>
        </p:blipFill>
        <p:spPr>
          <a:xfrm>
            <a:off x="2775131" y="106377"/>
            <a:ext cx="2054411" cy="6601308"/>
          </a:xfrm>
          <a:prstGeom prst="rect">
            <a:avLst/>
          </a:prstGeom>
        </p:spPr>
      </p:pic>
      <p:pic>
        <p:nvPicPr>
          <p:cNvPr id="11" name="Grafik 10">
            <a:extLst>
              <a:ext uri="{FF2B5EF4-FFF2-40B4-BE49-F238E27FC236}">
                <a16:creationId xmlns:a16="http://schemas.microsoft.com/office/drawing/2014/main" id="{9976D95C-D5C7-E6A3-2B8E-DAC19E422E4D}"/>
              </a:ext>
            </a:extLst>
          </p:cNvPr>
          <p:cNvPicPr>
            <a:picLocks noChangeAspect="1"/>
          </p:cNvPicPr>
          <p:nvPr/>
        </p:nvPicPr>
        <p:blipFill>
          <a:blip r:embed="rId4"/>
          <a:stretch>
            <a:fillRect/>
          </a:stretch>
        </p:blipFill>
        <p:spPr>
          <a:xfrm>
            <a:off x="5024927" y="827738"/>
            <a:ext cx="3860841" cy="4225224"/>
          </a:xfrm>
          <a:prstGeom prst="rect">
            <a:avLst/>
          </a:prstGeom>
        </p:spPr>
      </p:pic>
      <p:pic>
        <p:nvPicPr>
          <p:cNvPr id="5" name="Grafik 4">
            <a:extLst>
              <a:ext uri="{FF2B5EF4-FFF2-40B4-BE49-F238E27FC236}">
                <a16:creationId xmlns:a16="http://schemas.microsoft.com/office/drawing/2014/main" id="{F20B889D-510C-96C8-8C08-A0D92B0429DF}"/>
              </a:ext>
            </a:extLst>
          </p:cNvPr>
          <p:cNvPicPr>
            <a:picLocks noChangeAspect="1"/>
          </p:cNvPicPr>
          <p:nvPr/>
        </p:nvPicPr>
        <p:blipFill>
          <a:blip r:embed="rId5"/>
          <a:stretch>
            <a:fillRect/>
          </a:stretch>
        </p:blipFill>
        <p:spPr>
          <a:xfrm>
            <a:off x="148780" y="3167193"/>
            <a:ext cx="2381526" cy="3175367"/>
          </a:xfrm>
          <a:prstGeom prst="rect">
            <a:avLst/>
          </a:prstGeom>
        </p:spPr>
      </p:pic>
      <p:sp>
        <p:nvSpPr>
          <p:cNvPr id="10" name="Textfeld 9">
            <a:extLst>
              <a:ext uri="{FF2B5EF4-FFF2-40B4-BE49-F238E27FC236}">
                <a16:creationId xmlns:a16="http://schemas.microsoft.com/office/drawing/2014/main" id="{07DBA03F-0064-E583-DBA9-7268E91B11F9}"/>
              </a:ext>
            </a:extLst>
          </p:cNvPr>
          <p:cNvSpPr txBox="1"/>
          <p:nvPr/>
        </p:nvSpPr>
        <p:spPr>
          <a:xfrm>
            <a:off x="600422" y="6034783"/>
            <a:ext cx="1619075" cy="307777"/>
          </a:xfrm>
          <a:prstGeom prst="rect">
            <a:avLst/>
          </a:prstGeom>
          <a:noFill/>
        </p:spPr>
        <p:txBody>
          <a:bodyPr wrap="square" rtlCol="0">
            <a:spAutoFit/>
          </a:bodyPr>
          <a:lstStyle/>
          <a:p>
            <a:r>
              <a:rPr lang="de-DE" sz="1400" dirty="0">
                <a:solidFill>
                  <a:srgbClr val="FFFF00"/>
                </a:solidFill>
              </a:rPr>
              <a:t>Neues Zuhause</a:t>
            </a:r>
          </a:p>
        </p:txBody>
      </p:sp>
      <p:sp>
        <p:nvSpPr>
          <p:cNvPr id="3" name="Textfeld 2">
            <a:extLst>
              <a:ext uri="{FF2B5EF4-FFF2-40B4-BE49-F238E27FC236}">
                <a16:creationId xmlns:a16="http://schemas.microsoft.com/office/drawing/2014/main" id="{F1D2ABB9-F8A8-0054-6774-D1FC808C9D9F}"/>
              </a:ext>
            </a:extLst>
          </p:cNvPr>
          <p:cNvSpPr txBox="1"/>
          <p:nvPr/>
        </p:nvSpPr>
        <p:spPr>
          <a:xfrm>
            <a:off x="4890886" y="5161530"/>
            <a:ext cx="3967418" cy="369332"/>
          </a:xfrm>
          <a:prstGeom prst="rect">
            <a:avLst/>
          </a:prstGeom>
          <a:noFill/>
        </p:spPr>
        <p:txBody>
          <a:bodyPr wrap="square" rtlCol="0">
            <a:spAutoFit/>
          </a:bodyPr>
          <a:lstStyle/>
          <a:p>
            <a:r>
              <a:rPr lang="de-DE" dirty="0">
                <a:solidFill>
                  <a:srgbClr val="FFFF00"/>
                </a:solidFill>
              </a:rPr>
              <a:t>Planung &amp; Bauzeit von 1993-1998</a:t>
            </a:r>
          </a:p>
        </p:txBody>
      </p:sp>
      <p:pic>
        <p:nvPicPr>
          <p:cNvPr id="13" name="Grafik 12">
            <a:extLst>
              <a:ext uri="{FF2B5EF4-FFF2-40B4-BE49-F238E27FC236}">
                <a16:creationId xmlns:a16="http://schemas.microsoft.com/office/drawing/2014/main" id="{CC4641D9-D7CD-F7FA-D85E-162F9BB9F656}"/>
              </a:ext>
            </a:extLst>
          </p:cNvPr>
          <p:cNvPicPr>
            <a:picLocks noChangeAspect="1"/>
          </p:cNvPicPr>
          <p:nvPr/>
        </p:nvPicPr>
        <p:blipFill>
          <a:blip r:embed="rId6"/>
          <a:stretch>
            <a:fillRect/>
          </a:stretch>
        </p:blipFill>
        <p:spPr>
          <a:xfrm>
            <a:off x="6586000" y="5819360"/>
            <a:ext cx="1957578" cy="775859"/>
          </a:xfrm>
          <a:prstGeom prst="rect">
            <a:avLst/>
          </a:prstGeom>
        </p:spPr>
      </p:pic>
      <p:sp>
        <p:nvSpPr>
          <p:cNvPr id="14" name="Textfeld 13">
            <a:extLst>
              <a:ext uri="{FF2B5EF4-FFF2-40B4-BE49-F238E27FC236}">
                <a16:creationId xmlns:a16="http://schemas.microsoft.com/office/drawing/2014/main" id="{D86DA679-2868-0851-3FB7-F2795415FA99}"/>
              </a:ext>
            </a:extLst>
          </p:cNvPr>
          <p:cNvSpPr txBox="1"/>
          <p:nvPr/>
        </p:nvSpPr>
        <p:spPr>
          <a:xfrm>
            <a:off x="4890886" y="5556591"/>
            <a:ext cx="3967419" cy="954107"/>
          </a:xfrm>
          <a:prstGeom prst="rect">
            <a:avLst/>
          </a:prstGeom>
          <a:noFill/>
        </p:spPr>
        <p:txBody>
          <a:bodyPr wrap="square" rtlCol="0">
            <a:spAutoFit/>
          </a:bodyPr>
          <a:lstStyle/>
          <a:p>
            <a:r>
              <a:rPr lang="de-DE" sz="1400" dirty="0"/>
              <a:t>Vortrag + Veröffentlichung beim DGC 2005/2023. </a:t>
            </a:r>
          </a:p>
          <a:p>
            <a:r>
              <a:rPr lang="de-DE" sz="1400" dirty="0"/>
              <a:t>Veröffentlichung</a:t>
            </a:r>
          </a:p>
          <a:p>
            <a:r>
              <a:rPr lang="de-DE" sz="1400" dirty="0"/>
              <a:t>                2005 in:</a:t>
            </a:r>
          </a:p>
        </p:txBody>
      </p:sp>
      <p:sp>
        <p:nvSpPr>
          <p:cNvPr id="15" name="Textfeld 14">
            <a:extLst>
              <a:ext uri="{FF2B5EF4-FFF2-40B4-BE49-F238E27FC236}">
                <a16:creationId xmlns:a16="http://schemas.microsoft.com/office/drawing/2014/main" id="{BAA6969A-DFC9-F101-9BCA-169E9394BD98}"/>
              </a:ext>
            </a:extLst>
          </p:cNvPr>
          <p:cNvSpPr txBox="1"/>
          <p:nvPr/>
        </p:nvSpPr>
        <p:spPr>
          <a:xfrm>
            <a:off x="154843" y="2624015"/>
            <a:ext cx="2463216" cy="523220"/>
          </a:xfrm>
          <a:prstGeom prst="rect">
            <a:avLst/>
          </a:prstGeom>
          <a:noFill/>
        </p:spPr>
        <p:txBody>
          <a:bodyPr wrap="square" rtlCol="0">
            <a:spAutoFit/>
          </a:bodyPr>
          <a:lstStyle/>
          <a:p>
            <a:pPr algn="ctr"/>
            <a:r>
              <a:rPr lang="de-DE" sz="1400" dirty="0">
                <a:solidFill>
                  <a:srgbClr val="FFFF00"/>
                </a:solidFill>
              </a:rPr>
              <a:t>Fundsache = Ansporn für ein Meisterwerk</a:t>
            </a:r>
          </a:p>
        </p:txBody>
      </p:sp>
      <p:sp>
        <p:nvSpPr>
          <p:cNvPr id="2" name="Titel 1">
            <a:extLst>
              <a:ext uri="{FF2B5EF4-FFF2-40B4-BE49-F238E27FC236}">
                <a16:creationId xmlns:a16="http://schemas.microsoft.com/office/drawing/2014/main" id="{178E6E46-E2CF-F124-41DC-541CAB1B7B33}"/>
              </a:ext>
            </a:extLst>
          </p:cNvPr>
          <p:cNvSpPr>
            <a:spLocks noGrp="1"/>
          </p:cNvSpPr>
          <p:nvPr>
            <p:ph type="title"/>
          </p:nvPr>
        </p:nvSpPr>
        <p:spPr>
          <a:xfrm>
            <a:off x="5176917" y="220511"/>
            <a:ext cx="3556860" cy="607227"/>
          </a:xfrm>
        </p:spPr>
        <p:txBody>
          <a:bodyPr>
            <a:normAutofit/>
          </a:bodyPr>
          <a:lstStyle/>
          <a:p>
            <a:r>
              <a:rPr lang="de-DE" sz="2800" dirty="0"/>
              <a:t>Standuhrenbau-2</a:t>
            </a:r>
          </a:p>
        </p:txBody>
      </p:sp>
      <p:sp>
        <p:nvSpPr>
          <p:cNvPr id="12" name="Pfeil: nach rechts 11">
            <a:extLst>
              <a:ext uri="{FF2B5EF4-FFF2-40B4-BE49-F238E27FC236}">
                <a16:creationId xmlns:a16="http://schemas.microsoft.com/office/drawing/2014/main" id="{FAD0F325-3C13-0677-D41F-47C02115149D}"/>
              </a:ext>
            </a:extLst>
          </p:cNvPr>
          <p:cNvSpPr/>
          <p:nvPr/>
        </p:nvSpPr>
        <p:spPr>
          <a:xfrm>
            <a:off x="2343150" y="2000250"/>
            <a:ext cx="628650" cy="4868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Fußzeilenplatzhalter 15">
            <a:extLst>
              <a:ext uri="{FF2B5EF4-FFF2-40B4-BE49-F238E27FC236}">
                <a16:creationId xmlns:a16="http://schemas.microsoft.com/office/drawing/2014/main" id="{83C01B01-2F3D-BC31-22A0-C98692E5A3CE}"/>
              </a:ext>
            </a:extLst>
          </p:cNvPr>
          <p:cNvSpPr>
            <a:spLocks noGrp="1"/>
          </p:cNvSpPr>
          <p:nvPr>
            <p:ph type="ftr" sz="quarter" idx="11"/>
          </p:nvPr>
        </p:nvSpPr>
        <p:spPr/>
        <p:txBody>
          <a:bodyPr/>
          <a:lstStyle/>
          <a:p>
            <a:r>
              <a:rPr lang="en-US"/>
              <a:t>H.-P. F. –Xanten, 2026</a:t>
            </a:r>
            <a:endParaRPr lang="en-US" dirty="0"/>
          </a:p>
        </p:txBody>
      </p:sp>
      <p:sp>
        <p:nvSpPr>
          <p:cNvPr id="17" name="Foliennummernplatzhalter 16">
            <a:extLst>
              <a:ext uri="{FF2B5EF4-FFF2-40B4-BE49-F238E27FC236}">
                <a16:creationId xmlns:a16="http://schemas.microsoft.com/office/drawing/2014/main" id="{B8E2E1C2-F7EC-8449-08C4-0610E153E6CF}"/>
              </a:ext>
            </a:extLst>
          </p:cNvPr>
          <p:cNvSpPr>
            <a:spLocks noGrp="1"/>
          </p:cNvSpPr>
          <p:nvPr>
            <p:ph type="sldNum" sz="quarter" idx="12"/>
          </p:nvPr>
        </p:nvSpPr>
        <p:spPr>
          <a:xfrm>
            <a:off x="6981489" y="6369131"/>
            <a:ext cx="1977390" cy="365125"/>
          </a:xfrm>
        </p:spPr>
        <p:txBody>
          <a:bodyPr/>
          <a:lstStyle/>
          <a:p>
            <a:fld id="{6D22F896-40B5-4ADD-8801-0D06FADFA095}" type="slidenum">
              <a:rPr lang="en-US" smtClean="0"/>
              <a:t>52</a:t>
            </a:fld>
            <a:endParaRPr lang="en-US" dirty="0"/>
          </a:p>
        </p:txBody>
      </p:sp>
    </p:spTree>
    <p:extLst>
      <p:ext uri="{BB962C8B-B14F-4D97-AF65-F5344CB8AC3E}">
        <p14:creationId xmlns:p14="http://schemas.microsoft.com/office/powerpoint/2010/main" val="36917031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DCDA-A5F6-69AE-A31E-51E80029DD44}"/>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096F0D53-9F59-6C6F-6E9D-2D6DE76E16E3}"/>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5F580B83-0A71-835F-F9E2-A8B28AF20493}"/>
              </a:ext>
            </a:extLst>
          </p:cNvPr>
          <p:cNvPicPr>
            <a:picLocks noChangeAspect="1"/>
          </p:cNvPicPr>
          <p:nvPr/>
        </p:nvPicPr>
        <p:blipFill>
          <a:blip r:embed="rId2"/>
          <a:stretch>
            <a:fillRect/>
          </a:stretch>
        </p:blipFill>
        <p:spPr>
          <a:xfrm>
            <a:off x="146237" y="137028"/>
            <a:ext cx="3895924" cy="5091065"/>
          </a:xfrm>
          <a:prstGeom prst="rect">
            <a:avLst/>
          </a:prstGeom>
        </p:spPr>
      </p:pic>
      <p:pic>
        <p:nvPicPr>
          <p:cNvPr id="5" name="Grafik 4">
            <a:extLst>
              <a:ext uri="{FF2B5EF4-FFF2-40B4-BE49-F238E27FC236}">
                <a16:creationId xmlns:a16="http://schemas.microsoft.com/office/drawing/2014/main" id="{DB7199F4-A4A3-765F-49CF-818D3C5C7C87}"/>
              </a:ext>
            </a:extLst>
          </p:cNvPr>
          <p:cNvPicPr>
            <a:picLocks noChangeAspect="1"/>
          </p:cNvPicPr>
          <p:nvPr/>
        </p:nvPicPr>
        <p:blipFill>
          <a:blip r:embed="rId3"/>
          <a:stretch>
            <a:fillRect/>
          </a:stretch>
        </p:blipFill>
        <p:spPr>
          <a:xfrm>
            <a:off x="4240407" y="977752"/>
            <a:ext cx="2684773" cy="2013580"/>
          </a:xfrm>
          <a:prstGeom prst="rect">
            <a:avLst/>
          </a:prstGeom>
        </p:spPr>
      </p:pic>
      <p:pic>
        <p:nvPicPr>
          <p:cNvPr id="10" name="Grafik 9">
            <a:extLst>
              <a:ext uri="{FF2B5EF4-FFF2-40B4-BE49-F238E27FC236}">
                <a16:creationId xmlns:a16="http://schemas.microsoft.com/office/drawing/2014/main" id="{CE9FCF64-EBDE-78A1-975A-7869A8F7F990}"/>
              </a:ext>
            </a:extLst>
          </p:cNvPr>
          <p:cNvPicPr>
            <a:picLocks noChangeAspect="1"/>
          </p:cNvPicPr>
          <p:nvPr/>
        </p:nvPicPr>
        <p:blipFill>
          <a:blip r:embed="rId4"/>
          <a:stretch>
            <a:fillRect/>
          </a:stretch>
        </p:blipFill>
        <p:spPr>
          <a:xfrm>
            <a:off x="4240407" y="3185719"/>
            <a:ext cx="3821911" cy="3372836"/>
          </a:xfrm>
          <a:prstGeom prst="rect">
            <a:avLst/>
          </a:prstGeom>
        </p:spPr>
      </p:pic>
      <p:sp>
        <p:nvSpPr>
          <p:cNvPr id="3" name="Titel 1">
            <a:extLst>
              <a:ext uri="{FF2B5EF4-FFF2-40B4-BE49-F238E27FC236}">
                <a16:creationId xmlns:a16="http://schemas.microsoft.com/office/drawing/2014/main" id="{1A17C939-13AE-8621-16FC-95B07F135A53}"/>
              </a:ext>
            </a:extLst>
          </p:cNvPr>
          <p:cNvSpPr txBox="1">
            <a:spLocks/>
          </p:cNvSpPr>
          <p:nvPr/>
        </p:nvSpPr>
        <p:spPr>
          <a:xfrm>
            <a:off x="5457825" y="346375"/>
            <a:ext cx="3488005" cy="60722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sz="2800" dirty="0"/>
              <a:t>Standuhrenbau-3</a:t>
            </a:r>
          </a:p>
        </p:txBody>
      </p:sp>
      <p:sp>
        <p:nvSpPr>
          <p:cNvPr id="2" name="Textfeld 1">
            <a:extLst>
              <a:ext uri="{FF2B5EF4-FFF2-40B4-BE49-F238E27FC236}">
                <a16:creationId xmlns:a16="http://schemas.microsoft.com/office/drawing/2014/main" id="{70E29A68-1DCF-0DF9-BCA4-2213C86359D8}"/>
              </a:ext>
            </a:extLst>
          </p:cNvPr>
          <p:cNvSpPr txBox="1"/>
          <p:nvPr/>
        </p:nvSpPr>
        <p:spPr>
          <a:xfrm>
            <a:off x="285694" y="5321558"/>
            <a:ext cx="3756467" cy="954107"/>
          </a:xfrm>
          <a:prstGeom prst="rect">
            <a:avLst/>
          </a:prstGeom>
          <a:noFill/>
        </p:spPr>
        <p:txBody>
          <a:bodyPr wrap="square" rtlCol="0">
            <a:spAutoFit/>
          </a:bodyPr>
          <a:lstStyle/>
          <a:p>
            <a:pPr algn="ctr"/>
            <a:r>
              <a:rPr lang="de-DE" sz="1400" dirty="0">
                <a:solidFill>
                  <a:srgbClr val="FFFF00"/>
                </a:solidFill>
              </a:rPr>
              <a:t>Arbeitsvorbereitung zur Bestiftung der Musikwalze: Noten, 4 Melodien, Positionsberechnung einzelner Stifte, Montage und Füllung der Stifte-Walze  </a:t>
            </a:r>
          </a:p>
        </p:txBody>
      </p:sp>
      <p:sp>
        <p:nvSpPr>
          <p:cNvPr id="9" name="Textfeld 8">
            <a:extLst>
              <a:ext uri="{FF2B5EF4-FFF2-40B4-BE49-F238E27FC236}">
                <a16:creationId xmlns:a16="http://schemas.microsoft.com/office/drawing/2014/main" id="{3EF7DA25-4F85-3594-D1AD-6E46AAA8D4E9}"/>
              </a:ext>
            </a:extLst>
          </p:cNvPr>
          <p:cNvSpPr txBox="1"/>
          <p:nvPr/>
        </p:nvSpPr>
        <p:spPr>
          <a:xfrm>
            <a:off x="7022368" y="1434517"/>
            <a:ext cx="1923462" cy="1169551"/>
          </a:xfrm>
          <a:prstGeom prst="rect">
            <a:avLst/>
          </a:prstGeom>
          <a:noFill/>
        </p:spPr>
        <p:txBody>
          <a:bodyPr wrap="square" rtlCol="0">
            <a:spAutoFit/>
          </a:bodyPr>
          <a:lstStyle/>
          <a:p>
            <a:r>
              <a:rPr lang="de-DE" sz="1400" dirty="0">
                <a:solidFill>
                  <a:srgbClr val="FFFF00"/>
                </a:solidFill>
              </a:rPr>
              <a:t>Fertige Stiftewalze für Crillon-Werk mit neuem Antriebsrad zur seitlichen Lieder-positionierung</a:t>
            </a:r>
          </a:p>
        </p:txBody>
      </p:sp>
      <p:sp>
        <p:nvSpPr>
          <p:cNvPr id="11" name="Textfeld 10">
            <a:extLst>
              <a:ext uri="{FF2B5EF4-FFF2-40B4-BE49-F238E27FC236}">
                <a16:creationId xmlns:a16="http://schemas.microsoft.com/office/drawing/2014/main" id="{77AAB792-3DDC-7C29-20D5-FEE6B3E1196B}"/>
              </a:ext>
            </a:extLst>
          </p:cNvPr>
          <p:cNvSpPr txBox="1"/>
          <p:nvPr/>
        </p:nvSpPr>
        <p:spPr>
          <a:xfrm>
            <a:off x="7168605" y="2708665"/>
            <a:ext cx="1975395" cy="954107"/>
          </a:xfrm>
          <a:prstGeom prst="rect">
            <a:avLst/>
          </a:prstGeom>
          <a:noFill/>
        </p:spPr>
        <p:txBody>
          <a:bodyPr wrap="square" rtlCol="0">
            <a:spAutoFit/>
          </a:bodyPr>
          <a:lstStyle/>
          <a:p>
            <a:r>
              <a:rPr lang="de-DE" sz="1400" dirty="0">
                <a:solidFill>
                  <a:srgbClr val="FFFF00"/>
                </a:solidFill>
              </a:rPr>
              <a:t>Einzig der Ziffernring und Bronzeglocken die fremdvergeben wurden. </a:t>
            </a:r>
          </a:p>
        </p:txBody>
      </p:sp>
      <p:sp>
        <p:nvSpPr>
          <p:cNvPr id="13" name="Textfeld 12">
            <a:extLst>
              <a:ext uri="{FF2B5EF4-FFF2-40B4-BE49-F238E27FC236}">
                <a16:creationId xmlns:a16="http://schemas.microsoft.com/office/drawing/2014/main" id="{BB75F11E-1199-9B2C-2A97-6B0B2D237EDF}"/>
              </a:ext>
            </a:extLst>
          </p:cNvPr>
          <p:cNvSpPr txBox="1"/>
          <p:nvPr/>
        </p:nvSpPr>
        <p:spPr>
          <a:xfrm>
            <a:off x="2286000" y="3244334"/>
            <a:ext cx="4572000" cy="369332"/>
          </a:xfrm>
          <a:prstGeom prst="rect">
            <a:avLst/>
          </a:prstGeom>
          <a:noFill/>
        </p:spPr>
        <p:txBody>
          <a:bodyPr wrap="square">
            <a:spAutoFit/>
          </a:bodyPr>
          <a:lstStyle/>
          <a:p>
            <a:r>
              <a:rPr lang="de-DE" sz="1800" dirty="0"/>
              <a:t>Standuhrenbau-</a:t>
            </a:r>
            <a:endParaRPr lang="de-DE" dirty="0"/>
          </a:p>
        </p:txBody>
      </p:sp>
      <p:sp>
        <p:nvSpPr>
          <p:cNvPr id="15" name="Textfeld 14">
            <a:extLst>
              <a:ext uri="{FF2B5EF4-FFF2-40B4-BE49-F238E27FC236}">
                <a16:creationId xmlns:a16="http://schemas.microsoft.com/office/drawing/2014/main" id="{77D80BBE-7307-988E-3BDB-413BD45D1B01}"/>
              </a:ext>
            </a:extLst>
          </p:cNvPr>
          <p:cNvSpPr txBox="1"/>
          <p:nvPr/>
        </p:nvSpPr>
        <p:spPr>
          <a:xfrm>
            <a:off x="2286000" y="3244334"/>
            <a:ext cx="4572000" cy="369332"/>
          </a:xfrm>
          <a:prstGeom prst="rect">
            <a:avLst/>
          </a:prstGeom>
          <a:noFill/>
        </p:spPr>
        <p:txBody>
          <a:bodyPr wrap="square">
            <a:spAutoFit/>
          </a:bodyPr>
          <a:lstStyle/>
          <a:p>
            <a:r>
              <a:rPr lang="de-DE" sz="1800" dirty="0"/>
              <a:t>Standuhrenbau-</a:t>
            </a:r>
            <a:endParaRPr lang="de-DE" dirty="0"/>
          </a:p>
        </p:txBody>
      </p:sp>
      <p:sp>
        <p:nvSpPr>
          <p:cNvPr id="12" name="Fußzeilenplatzhalter 11">
            <a:extLst>
              <a:ext uri="{FF2B5EF4-FFF2-40B4-BE49-F238E27FC236}">
                <a16:creationId xmlns:a16="http://schemas.microsoft.com/office/drawing/2014/main" id="{207D932E-F663-2FBE-C506-73CBA40F73A8}"/>
              </a:ext>
            </a:extLst>
          </p:cNvPr>
          <p:cNvSpPr>
            <a:spLocks noGrp="1"/>
          </p:cNvSpPr>
          <p:nvPr>
            <p:ph type="ftr" sz="quarter" idx="11"/>
          </p:nvPr>
        </p:nvSpPr>
        <p:spPr/>
        <p:txBody>
          <a:bodyPr/>
          <a:lstStyle/>
          <a:p>
            <a:r>
              <a:rPr lang="en-US"/>
              <a:t>H.-P. F. –Xanten, 2026</a:t>
            </a:r>
            <a:endParaRPr lang="en-US" dirty="0"/>
          </a:p>
        </p:txBody>
      </p:sp>
      <p:sp>
        <p:nvSpPr>
          <p:cNvPr id="14" name="Foliennummernplatzhalter 13">
            <a:extLst>
              <a:ext uri="{FF2B5EF4-FFF2-40B4-BE49-F238E27FC236}">
                <a16:creationId xmlns:a16="http://schemas.microsoft.com/office/drawing/2014/main" id="{3463B9F7-87B6-CD55-54C5-9B6CC9EB0B62}"/>
              </a:ext>
            </a:extLst>
          </p:cNvPr>
          <p:cNvSpPr>
            <a:spLocks noGrp="1"/>
          </p:cNvSpPr>
          <p:nvPr>
            <p:ph type="sldNum" sz="quarter" idx="12"/>
          </p:nvPr>
        </p:nvSpPr>
        <p:spPr>
          <a:xfrm>
            <a:off x="6925180" y="6387817"/>
            <a:ext cx="1977390" cy="365125"/>
          </a:xfrm>
        </p:spPr>
        <p:txBody>
          <a:bodyPr/>
          <a:lstStyle/>
          <a:p>
            <a:fld id="{6D22F896-40B5-4ADD-8801-0D06FADFA095}" type="slidenum">
              <a:rPr lang="en-US" smtClean="0"/>
              <a:t>53</a:t>
            </a:fld>
            <a:endParaRPr lang="en-US" dirty="0"/>
          </a:p>
        </p:txBody>
      </p:sp>
    </p:spTree>
    <p:extLst>
      <p:ext uri="{BB962C8B-B14F-4D97-AF65-F5344CB8AC3E}">
        <p14:creationId xmlns:p14="http://schemas.microsoft.com/office/powerpoint/2010/main" val="22387466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5D48C-A3DE-D97A-88F8-01AF1A7F0CD2}"/>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1828D97B-0D38-9FCB-73D7-350900B0A889}"/>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4" name="Grafik 13">
            <a:extLst>
              <a:ext uri="{FF2B5EF4-FFF2-40B4-BE49-F238E27FC236}">
                <a16:creationId xmlns:a16="http://schemas.microsoft.com/office/drawing/2014/main" id="{A618152B-E97B-805E-1BF6-AD3D27DB54F5}"/>
              </a:ext>
            </a:extLst>
          </p:cNvPr>
          <p:cNvPicPr>
            <a:picLocks noChangeAspect="1"/>
          </p:cNvPicPr>
          <p:nvPr/>
        </p:nvPicPr>
        <p:blipFill>
          <a:blip r:embed="rId4"/>
          <a:stretch>
            <a:fillRect/>
          </a:stretch>
        </p:blipFill>
        <p:spPr>
          <a:xfrm rot="16200000">
            <a:off x="4928394" y="2153466"/>
            <a:ext cx="4589300" cy="3441975"/>
          </a:xfrm>
          <a:prstGeom prst="rect">
            <a:avLst/>
          </a:prstGeom>
        </p:spPr>
      </p:pic>
      <p:pic>
        <p:nvPicPr>
          <p:cNvPr id="16" name="Grafik 15">
            <a:extLst>
              <a:ext uri="{FF2B5EF4-FFF2-40B4-BE49-F238E27FC236}">
                <a16:creationId xmlns:a16="http://schemas.microsoft.com/office/drawing/2014/main" id="{F185CAB5-E14F-C2CA-C0E0-F8DFB4B41747}"/>
              </a:ext>
            </a:extLst>
          </p:cNvPr>
          <p:cNvPicPr>
            <a:picLocks noChangeAspect="1"/>
          </p:cNvPicPr>
          <p:nvPr/>
        </p:nvPicPr>
        <p:blipFill>
          <a:blip r:embed="rId5"/>
          <a:stretch>
            <a:fillRect/>
          </a:stretch>
        </p:blipFill>
        <p:spPr>
          <a:xfrm rot="16200000">
            <a:off x="-615998" y="852205"/>
            <a:ext cx="5721409" cy="4291057"/>
          </a:xfrm>
          <a:prstGeom prst="rect">
            <a:avLst/>
          </a:prstGeom>
        </p:spPr>
      </p:pic>
      <p:sp>
        <p:nvSpPr>
          <p:cNvPr id="9" name="Titel 1">
            <a:extLst>
              <a:ext uri="{FF2B5EF4-FFF2-40B4-BE49-F238E27FC236}">
                <a16:creationId xmlns:a16="http://schemas.microsoft.com/office/drawing/2014/main" id="{8270624B-EE11-6DB4-A64A-A7D51C57DC7D}"/>
              </a:ext>
            </a:extLst>
          </p:cNvPr>
          <p:cNvSpPr>
            <a:spLocks noGrp="1"/>
          </p:cNvSpPr>
          <p:nvPr>
            <p:ph type="title"/>
          </p:nvPr>
        </p:nvSpPr>
        <p:spPr>
          <a:xfrm>
            <a:off x="5362574" y="221360"/>
            <a:ext cx="3581457" cy="607227"/>
          </a:xfrm>
        </p:spPr>
        <p:txBody>
          <a:bodyPr>
            <a:normAutofit/>
          </a:bodyPr>
          <a:lstStyle/>
          <a:p>
            <a:r>
              <a:rPr lang="de-DE" sz="2800" dirty="0"/>
              <a:t>Standuhrenbau-3</a:t>
            </a:r>
          </a:p>
        </p:txBody>
      </p:sp>
      <p:pic>
        <p:nvPicPr>
          <p:cNvPr id="2" name="Grafik 1">
            <a:extLst>
              <a:ext uri="{FF2B5EF4-FFF2-40B4-BE49-F238E27FC236}">
                <a16:creationId xmlns:a16="http://schemas.microsoft.com/office/drawing/2014/main" id="{EDA81A90-9D2C-37B7-D679-937645D2C41C}"/>
              </a:ext>
            </a:extLst>
          </p:cNvPr>
          <p:cNvPicPr>
            <a:picLocks noChangeAspect="1"/>
          </p:cNvPicPr>
          <p:nvPr/>
        </p:nvPicPr>
        <p:blipFill>
          <a:blip r:embed="rId6"/>
          <a:stretch>
            <a:fillRect/>
          </a:stretch>
        </p:blipFill>
        <p:spPr>
          <a:xfrm>
            <a:off x="4291574" y="905881"/>
            <a:ext cx="1983496" cy="2135037"/>
          </a:xfrm>
          <a:prstGeom prst="rect">
            <a:avLst/>
          </a:prstGeom>
        </p:spPr>
      </p:pic>
      <p:sp>
        <p:nvSpPr>
          <p:cNvPr id="3" name="Textfeld 2">
            <a:extLst>
              <a:ext uri="{FF2B5EF4-FFF2-40B4-BE49-F238E27FC236}">
                <a16:creationId xmlns:a16="http://schemas.microsoft.com/office/drawing/2014/main" id="{47DF38C1-6C76-D130-A9D3-191B8CB53944}"/>
              </a:ext>
            </a:extLst>
          </p:cNvPr>
          <p:cNvSpPr txBox="1"/>
          <p:nvPr/>
        </p:nvSpPr>
        <p:spPr>
          <a:xfrm>
            <a:off x="6230040" y="1001288"/>
            <a:ext cx="2759023" cy="523220"/>
          </a:xfrm>
          <a:prstGeom prst="rect">
            <a:avLst/>
          </a:prstGeom>
          <a:noFill/>
        </p:spPr>
        <p:txBody>
          <a:bodyPr wrap="square" rtlCol="0">
            <a:spAutoFit/>
          </a:bodyPr>
          <a:lstStyle/>
          <a:p>
            <a:r>
              <a:rPr lang="de-DE" sz="1400" dirty="0">
                <a:solidFill>
                  <a:srgbClr val="FFFF00"/>
                </a:solidFill>
              </a:rPr>
              <a:t>&lt;&lt;&lt; Zur Erinnerung:</a:t>
            </a:r>
          </a:p>
          <a:p>
            <a:r>
              <a:rPr lang="de-DE" sz="1400" b="1" dirty="0">
                <a:solidFill>
                  <a:srgbClr val="FFFF00"/>
                </a:solidFill>
              </a:rPr>
              <a:t>Dieses Teil</a:t>
            </a:r>
            <a:r>
              <a:rPr lang="de-DE" sz="1400" dirty="0">
                <a:solidFill>
                  <a:srgbClr val="FFFF00"/>
                </a:solidFill>
              </a:rPr>
              <a:t> war der Ursprung!</a:t>
            </a:r>
          </a:p>
        </p:txBody>
      </p:sp>
      <p:pic>
        <p:nvPicPr>
          <p:cNvPr id="4" name="StU-2 Black">
            <a:hlinkClick r:id="" action="ppaction://media"/>
            <a:extLst>
              <a:ext uri="{FF2B5EF4-FFF2-40B4-BE49-F238E27FC236}">
                <a16:creationId xmlns:a16="http://schemas.microsoft.com/office/drawing/2014/main" id="{D26D057F-F297-1F62-02D0-E42019554A1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53767" y="5106122"/>
            <a:ext cx="609600" cy="609600"/>
          </a:xfrm>
          <a:prstGeom prst="rect">
            <a:avLst/>
          </a:prstGeom>
        </p:spPr>
      </p:pic>
      <p:sp>
        <p:nvSpPr>
          <p:cNvPr id="5" name="Textfeld 4">
            <a:extLst>
              <a:ext uri="{FF2B5EF4-FFF2-40B4-BE49-F238E27FC236}">
                <a16:creationId xmlns:a16="http://schemas.microsoft.com/office/drawing/2014/main" id="{CB780742-7521-1E0C-E459-563BC4005EEA}"/>
              </a:ext>
            </a:extLst>
          </p:cNvPr>
          <p:cNvSpPr txBox="1"/>
          <p:nvPr/>
        </p:nvSpPr>
        <p:spPr>
          <a:xfrm>
            <a:off x="4390235" y="4465998"/>
            <a:ext cx="1400965" cy="523220"/>
          </a:xfrm>
          <a:prstGeom prst="rect">
            <a:avLst/>
          </a:prstGeom>
          <a:noFill/>
        </p:spPr>
        <p:txBody>
          <a:bodyPr wrap="square" rtlCol="0">
            <a:spAutoFit/>
          </a:bodyPr>
          <a:lstStyle/>
          <a:p>
            <a:pPr algn="ctr"/>
            <a:r>
              <a:rPr lang="de-DE" sz="1400" dirty="0">
                <a:solidFill>
                  <a:srgbClr val="FFFF00"/>
                </a:solidFill>
              </a:rPr>
              <a:t>Schlag + Lied </a:t>
            </a:r>
          </a:p>
          <a:p>
            <a:pPr algn="ctr"/>
            <a:r>
              <a:rPr lang="de-DE" sz="1400" dirty="0">
                <a:solidFill>
                  <a:srgbClr val="FFFF00"/>
                </a:solidFill>
              </a:rPr>
              <a:t>„</a:t>
            </a:r>
            <a:r>
              <a:rPr lang="de-DE" altLang="de-DE" sz="1400" dirty="0">
                <a:solidFill>
                  <a:srgbClr val="FFFF00"/>
                </a:solidFill>
                <a:hlinkClick r:id="rId8">
                  <a:extLst>
                    <a:ext uri="{A12FA001-AC4F-418D-AE19-62706E023703}">
                      <ahyp:hlinkClr xmlns:ahyp="http://schemas.microsoft.com/office/drawing/2018/hyperlinkcolor" val="tx"/>
                    </a:ext>
                  </a:extLst>
                </a:hlinkClick>
              </a:rPr>
              <a:t>Blacksmith</a:t>
            </a:r>
            <a:r>
              <a:rPr lang="de-DE" sz="1400" dirty="0">
                <a:solidFill>
                  <a:srgbClr val="FFFF00"/>
                </a:solidFill>
              </a:rPr>
              <a:t>“</a:t>
            </a:r>
          </a:p>
        </p:txBody>
      </p:sp>
      <p:sp>
        <p:nvSpPr>
          <p:cNvPr id="10" name="Fußzeilenplatzhalter 9">
            <a:extLst>
              <a:ext uri="{FF2B5EF4-FFF2-40B4-BE49-F238E27FC236}">
                <a16:creationId xmlns:a16="http://schemas.microsoft.com/office/drawing/2014/main" id="{6318D109-15BE-4DF2-C431-344447D22C2B}"/>
              </a:ext>
            </a:extLst>
          </p:cNvPr>
          <p:cNvSpPr>
            <a:spLocks noGrp="1"/>
          </p:cNvSpPr>
          <p:nvPr>
            <p:ph type="ftr" sz="quarter" idx="11"/>
          </p:nvPr>
        </p:nvSpPr>
        <p:spPr/>
        <p:txBody>
          <a:bodyPr/>
          <a:lstStyle/>
          <a:p>
            <a:r>
              <a:rPr lang="en-US"/>
              <a:t>H.-P. F. –Xanten, 2026</a:t>
            </a:r>
            <a:endParaRPr lang="en-US" dirty="0"/>
          </a:p>
        </p:txBody>
      </p:sp>
      <p:sp>
        <p:nvSpPr>
          <p:cNvPr id="11" name="Foliennummernplatzhalter 10">
            <a:extLst>
              <a:ext uri="{FF2B5EF4-FFF2-40B4-BE49-F238E27FC236}">
                <a16:creationId xmlns:a16="http://schemas.microsoft.com/office/drawing/2014/main" id="{7933472D-90DE-4CEB-F889-07ABB9DEF66B}"/>
              </a:ext>
            </a:extLst>
          </p:cNvPr>
          <p:cNvSpPr>
            <a:spLocks noGrp="1"/>
          </p:cNvSpPr>
          <p:nvPr>
            <p:ph type="sldNum" sz="quarter" idx="12"/>
          </p:nvPr>
        </p:nvSpPr>
        <p:spPr>
          <a:xfrm>
            <a:off x="6966641" y="6355846"/>
            <a:ext cx="1977390" cy="365125"/>
          </a:xfrm>
        </p:spPr>
        <p:txBody>
          <a:bodyPr/>
          <a:lstStyle/>
          <a:p>
            <a:fld id="{6D22F896-40B5-4ADD-8801-0D06FADFA095}" type="slidenum">
              <a:rPr lang="en-US" smtClean="0"/>
              <a:t>54</a:t>
            </a:fld>
            <a:endParaRPr lang="en-US" dirty="0"/>
          </a:p>
        </p:txBody>
      </p:sp>
    </p:spTree>
    <p:extLst>
      <p:ext uri="{BB962C8B-B14F-4D97-AF65-F5344CB8AC3E}">
        <p14:creationId xmlns:p14="http://schemas.microsoft.com/office/powerpoint/2010/main" val="8065440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46DD3-94D9-A73C-0DC0-E77E8E98E9BB}"/>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C11BAB04-BBC4-F041-A9C1-10CCD48A4418}"/>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18" name="Grafik 17">
            <a:extLst>
              <a:ext uri="{FF2B5EF4-FFF2-40B4-BE49-F238E27FC236}">
                <a16:creationId xmlns:a16="http://schemas.microsoft.com/office/drawing/2014/main" id="{E2018A16-5020-7187-94D3-0AB97B2DBE6E}"/>
              </a:ext>
            </a:extLst>
          </p:cNvPr>
          <p:cNvPicPr>
            <a:picLocks noChangeAspect="1"/>
          </p:cNvPicPr>
          <p:nvPr/>
        </p:nvPicPr>
        <p:blipFill>
          <a:blip r:embed="rId2"/>
          <a:stretch>
            <a:fillRect/>
          </a:stretch>
        </p:blipFill>
        <p:spPr>
          <a:xfrm>
            <a:off x="136732" y="137029"/>
            <a:ext cx="4034161" cy="3025621"/>
          </a:xfrm>
          <a:prstGeom prst="rect">
            <a:avLst/>
          </a:prstGeom>
        </p:spPr>
      </p:pic>
      <p:sp>
        <p:nvSpPr>
          <p:cNvPr id="21" name="Titel 1">
            <a:extLst>
              <a:ext uri="{FF2B5EF4-FFF2-40B4-BE49-F238E27FC236}">
                <a16:creationId xmlns:a16="http://schemas.microsoft.com/office/drawing/2014/main" id="{ADCBD8DD-9C00-C7CC-3031-F26FE2FD1EF4}"/>
              </a:ext>
            </a:extLst>
          </p:cNvPr>
          <p:cNvSpPr>
            <a:spLocks noGrp="1"/>
          </p:cNvSpPr>
          <p:nvPr>
            <p:ph type="title"/>
          </p:nvPr>
        </p:nvSpPr>
        <p:spPr>
          <a:xfrm>
            <a:off x="5008173" y="299445"/>
            <a:ext cx="3743058" cy="607227"/>
          </a:xfrm>
        </p:spPr>
        <p:txBody>
          <a:bodyPr>
            <a:normAutofit/>
          </a:bodyPr>
          <a:lstStyle/>
          <a:p>
            <a:r>
              <a:rPr lang="de-DE" sz="2800" dirty="0"/>
              <a:t>Standuhrenbau-4</a:t>
            </a:r>
          </a:p>
        </p:txBody>
      </p:sp>
      <p:pic>
        <p:nvPicPr>
          <p:cNvPr id="13" name="Grafik 12">
            <a:extLst>
              <a:ext uri="{FF2B5EF4-FFF2-40B4-BE49-F238E27FC236}">
                <a16:creationId xmlns:a16="http://schemas.microsoft.com/office/drawing/2014/main" id="{A2BBA1C8-C700-F28F-5BDD-7A4171554C28}"/>
              </a:ext>
            </a:extLst>
          </p:cNvPr>
          <p:cNvPicPr>
            <a:picLocks noChangeAspect="1"/>
          </p:cNvPicPr>
          <p:nvPr/>
        </p:nvPicPr>
        <p:blipFill>
          <a:blip r:embed="rId3"/>
          <a:stretch>
            <a:fillRect/>
          </a:stretch>
        </p:blipFill>
        <p:spPr>
          <a:xfrm>
            <a:off x="5318620" y="903971"/>
            <a:ext cx="3539685" cy="5309527"/>
          </a:xfrm>
          <a:prstGeom prst="rect">
            <a:avLst/>
          </a:prstGeom>
        </p:spPr>
      </p:pic>
      <p:pic>
        <p:nvPicPr>
          <p:cNvPr id="3" name="Grafik 2">
            <a:extLst>
              <a:ext uri="{FF2B5EF4-FFF2-40B4-BE49-F238E27FC236}">
                <a16:creationId xmlns:a16="http://schemas.microsoft.com/office/drawing/2014/main" id="{983E4BFE-5FD1-AA46-C01E-EBA65B8E4F75}"/>
              </a:ext>
            </a:extLst>
          </p:cNvPr>
          <p:cNvPicPr>
            <a:picLocks noChangeAspect="1"/>
          </p:cNvPicPr>
          <p:nvPr/>
        </p:nvPicPr>
        <p:blipFill>
          <a:blip r:embed="rId4"/>
          <a:stretch>
            <a:fillRect/>
          </a:stretch>
        </p:blipFill>
        <p:spPr>
          <a:xfrm>
            <a:off x="285694" y="3723934"/>
            <a:ext cx="2157762" cy="1988969"/>
          </a:xfrm>
          <a:prstGeom prst="rect">
            <a:avLst/>
          </a:prstGeom>
        </p:spPr>
      </p:pic>
      <p:pic>
        <p:nvPicPr>
          <p:cNvPr id="5" name="Grafik 4">
            <a:extLst>
              <a:ext uri="{FF2B5EF4-FFF2-40B4-BE49-F238E27FC236}">
                <a16:creationId xmlns:a16="http://schemas.microsoft.com/office/drawing/2014/main" id="{747C65A9-7BA2-22A8-3E72-60AC4D62A3B4}"/>
              </a:ext>
            </a:extLst>
          </p:cNvPr>
          <p:cNvPicPr>
            <a:picLocks noChangeAspect="1"/>
          </p:cNvPicPr>
          <p:nvPr/>
        </p:nvPicPr>
        <p:blipFill>
          <a:blip r:embed="rId5"/>
          <a:stretch>
            <a:fillRect/>
          </a:stretch>
        </p:blipFill>
        <p:spPr>
          <a:xfrm>
            <a:off x="2924579" y="3695350"/>
            <a:ext cx="2055035" cy="1988969"/>
          </a:xfrm>
          <a:prstGeom prst="rect">
            <a:avLst/>
          </a:prstGeom>
        </p:spPr>
      </p:pic>
      <p:sp>
        <p:nvSpPr>
          <p:cNvPr id="9" name="Textfeld 8">
            <a:extLst>
              <a:ext uri="{FF2B5EF4-FFF2-40B4-BE49-F238E27FC236}">
                <a16:creationId xmlns:a16="http://schemas.microsoft.com/office/drawing/2014/main" id="{24CB9284-8C0F-2429-E880-72F55F827EB8}"/>
              </a:ext>
            </a:extLst>
          </p:cNvPr>
          <p:cNvSpPr txBox="1"/>
          <p:nvPr/>
        </p:nvSpPr>
        <p:spPr>
          <a:xfrm>
            <a:off x="371573" y="3236900"/>
            <a:ext cx="3933727" cy="307777"/>
          </a:xfrm>
          <a:prstGeom prst="rect">
            <a:avLst/>
          </a:prstGeom>
          <a:noFill/>
        </p:spPr>
        <p:txBody>
          <a:bodyPr wrap="square" rtlCol="0">
            <a:spAutoFit/>
          </a:bodyPr>
          <a:lstStyle/>
          <a:p>
            <a:r>
              <a:rPr lang="de-DE" sz="1400" dirty="0"/>
              <a:t>Rückseite vom Uhrenschild, Stell-Organe</a:t>
            </a:r>
          </a:p>
        </p:txBody>
      </p:sp>
      <p:sp>
        <p:nvSpPr>
          <p:cNvPr id="10" name="Textfeld 9">
            <a:extLst>
              <a:ext uri="{FF2B5EF4-FFF2-40B4-BE49-F238E27FC236}">
                <a16:creationId xmlns:a16="http://schemas.microsoft.com/office/drawing/2014/main" id="{60395AC1-B6DD-653E-8BCA-9C95C00583CC}"/>
              </a:ext>
            </a:extLst>
          </p:cNvPr>
          <p:cNvSpPr txBox="1"/>
          <p:nvPr/>
        </p:nvSpPr>
        <p:spPr>
          <a:xfrm>
            <a:off x="58957" y="5733239"/>
            <a:ext cx="2611236" cy="523220"/>
          </a:xfrm>
          <a:prstGeom prst="rect">
            <a:avLst/>
          </a:prstGeom>
          <a:noFill/>
        </p:spPr>
        <p:txBody>
          <a:bodyPr wrap="square" rtlCol="0">
            <a:spAutoFit/>
          </a:bodyPr>
          <a:lstStyle/>
          <a:p>
            <a:pPr algn="ctr"/>
            <a:r>
              <a:rPr lang="de-DE" sz="1400" dirty="0"/>
              <a:t>Melodien-Glocken/Stunde von  Freund Hotzelmans</a:t>
            </a:r>
          </a:p>
        </p:txBody>
      </p:sp>
      <p:sp>
        <p:nvSpPr>
          <p:cNvPr id="11" name="Textfeld 10">
            <a:extLst>
              <a:ext uri="{FF2B5EF4-FFF2-40B4-BE49-F238E27FC236}">
                <a16:creationId xmlns:a16="http://schemas.microsoft.com/office/drawing/2014/main" id="{B93F0E35-53CD-09A0-D02A-F8963F1B21A3}"/>
              </a:ext>
            </a:extLst>
          </p:cNvPr>
          <p:cNvSpPr txBox="1"/>
          <p:nvPr/>
        </p:nvSpPr>
        <p:spPr>
          <a:xfrm>
            <a:off x="3176129" y="5675211"/>
            <a:ext cx="1725997" cy="738664"/>
          </a:xfrm>
          <a:prstGeom prst="rect">
            <a:avLst/>
          </a:prstGeom>
          <a:noFill/>
        </p:spPr>
        <p:txBody>
          <a:bodyPr wrap="square" rtlCol="0">
            <a:spAutoFit/>
          </a:bodyPr>
          <a:lstStyle/>
          <a:p>
            <a:pPr algn="ctr"/>
            <a:r>
              <a:rPr lang="de-DE" sz="1400" dirty="0"/>
              <a:t>Mondscheibe</a:t>
            </a:r>
          </a:p>
          <a:p>
            <a:pPr algn="ctr"/>
            <a:r>
              <a:rPr lang="de-DE" sz="1400" dirty="0"/>
              <a:t>eigene Emaillierung</a:t>
            </a:r>
          </a:p>
        </p:txBody>
      </p:sp>
      <p:sp>
        <p:nvSpPr>
          <p:cNvPr id="2" name="Fußzeilenplatzhalter 1">
            <a:extLst>
              <a:ext uri="{FF2B5EF4-FFF2-40B4-BE49-F238E27FC236}">
                <a16:creationId xmlns:a16="http://schemas.microsoft.com/office/drawing/2014/main" id="{3707EAFD-CDCA-E277-1A53-F31AF71D7A7F}"/>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36C1B723-A456-C94C-A7E6-7271A89FC914}"/>
              </a:ext>
            </a:extLst>
          </p:cNvPr>
          <p:cNvSpPr>
            <a:spLocks noGrp="1"/>
          </p:cNvSpPr>
          <p:nvPr>
            <p:ph type="sldNum" sz="quarter" idx="12"/>
          </p:nvPr>
        </p:nvSpPr>
        <p:spPr>
          <a:xfrm>
            <a:off x="7005802" y="6405503"/>
            <a:ext cx="1977390" cy="365125"/>
          </a:xfrm>
        </p:spPr>
        <p:txBody>
          <a:bodyPr/>
          <a:lstStyle/>
          <a:p>
            <a:fld id="{6D22F896-40B5-4ADD-8801-0D06FADFA095}" type="slidenum">
              <a:rPr lang="en-US" smtClean="0"/>
              <a:t>55</a:t>
            </a:fld>
            <a:endParaRPr lang="en-US" dirty="0"/>
          </a:p>
        </p:txBody>
      </p:sp>
    </p:spTree>
    <p:extLst>
      <p:ext uri="{BB962C8B-B14F-4D97-AF65-F5344CB8AC3E}">
        <p14:creationId xmlns:p14="http://schemas.microsoft.com/office/powerpoint/2010/main" val="34477608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A1EA3-1FA9-3182-E96F-BBA44791B9EC}"/>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73518E67-C0DD-D02F-B090-A12E89B1D0E1}"/>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21" name="Titel 1">
            <a:extLst>
              <a:ext uri="{FF2B5EF4-FFF2-40B4-BE49-F238E27FC236}">
                <a16:creationId xmlns:a16="http://schemas.microsoft.com/office/drawing/2014/main" id="{B9D936DC-B0BE-B26E-5CD7-499DF3AB8EFC}"/>
              </a:ext>
            </a:extLst>
          </p:cNvPr>
          <p:cNvSpPr>
            <a:spLocks noGrp="1"/>
          </p:cNvSpPr>
          <p:nvPr>
            <p:ph type="title"/>
          </p:nvPr>
        </p:nvSpPr>
        <p:spPr>
          <a:xfrm>
            <a:off x="4028753" y="299445"/>
            <a:ext cx="4722478" cy="607227"/>
          </a:xfrm>
        </p:spPr>
        <p:txBody>
          <a:bodyPr>
            <a:normAutofit/>
          </a:bodyPr>
          <a:lstStyle/>
          <a:p>
            <a:r>
              <a:rPr lang="de-DE" sz="2800" dirty="0"/>
              <a:t>Standuhrenbau-5</a:t>
            </a:r>
          </a:p>
        </p:txBody>
      </p:sp>
      <p:pic>
        <p:nvPicPr>
          <p:cNvPr id="3" name="Grafik 2">
            <a:extLst>
              <a:ext uri="{FF2B5EF4-FFF2-40B4-BE49-F238E27FC236}">
                <a16:creationId xmlns:a16="http://schemas.microsoft.com/office/drawing/2014/main" id="{D3458344-49BF-212B-E18E-347F95124061}"/>
              </a:ext>
            </a:extLst>
          </p:cNvPr>
          <p:cNvPicPr>
            <a:picLocks noChangeAspect="1"/>
          </p:cNvPicPr>
          <p:nvPr/>
        </p:nvPicPr>
        <p:blipFill>
          <a:blip r:embed="rId2"/>
          <a:stretch>
            <a:fillRect/>
          </a:stretch>
        </p:blipFill>
        <p:spPr>
          <a:xfrm>
            <a:off x="285694" y="299445"/>
            <a:ext cx="3743059" cy="5982211"/>
          </a:xfrm>
          <a:prstGeom prst="rect">
            <a:avLst/>
          </a:prstGeom>
        </p:spPr>
      </p:pic>
      <p:pic>
        <p:nvPicPr>
          <p:cNvPr id="5" name="Grafik 4">
            <a:extLst>
              <a:ext uri="{FF2B5EF4-FFF2-40B4-BE49-F238E27FC236}">
                <a16:creationId xmlns:a16="http://schemas.microsoft.com/office/drawing/2014/main" id="{1DE889FF-30D3-DECE-6C92-775B11205997}"/>
              </a:ext>
            </a:extLst>
          </p:cNvPr>
          <p:cNvPicPr>
            <a:picLocks noChangeAspect="1"/>
          </p:cNvPicPr>
          <p:nvPr/>
        </p:nvPicPr>
        <p:blipFill>
          <a:blip r:embed="rId3"/>
          <a:stretch>
            <a:fillRect/>
          </a:stretch>
        </p:blipFill>
        <p:spPr>
          <a:xfrm>
            <a:off x="6583736" y="883403"/>
            <a:ext cx="1829810" cy="5675152"/>
          </a:xfrm>
          <a:prstGeom prst="rect">
            <a:avLst/>
          </a:prstGeom>
        </p:spPr>
      </p:pic>
      <p:pic>
        <p:nvPicPr>
          <p:cNvPr id="9" name="Grafik 8">
            <a:extLst>
              <a:ext uri="{FF2B5EF4-FFF2-40B4-BE49-F238E27FC236}">
                <a16:creationId xmlns:a16="http://schemas.microsoft.com/office/drawing/2014/main" id="{8F64FD5D-F54C-A83A-7F5F-BAB32D3BAD85}"/>
              </a:ext>
            </a:extLst>
          </p:cNvPr>
          <p:cNvPicPr>
            <a:picLocks noChangeAspect="1"/>
          </p:cNvPicPr>
          <p:nvPr/>
        </p:nvPicPr>
        <p:blipFill>
          <a:blip r:embed="rId4"/>
          <a:stretch>
            <a:fillRect/>
          </a:stretch>
        </p:blipFill>
        <p:spPr>
          <a:xfrm>
            <a:off x="4135828" y="906672"/>
            <a:ext cx="2290401" cy="2863001"/>
          </a:xfrm>
          <a:prstGeom prst="rect">
            <a:avLst/>
          </a:prstGeom>
        </p:spPr>
      </p:pic>
      <p:sp>
        <p:nvSpPr>
          <p:cNvPr id="2" name="Textfeld 1">
            <a:extLst>
              <a:ext uri="{FF2B5EF4-FFF2-40B4-BE49-F238E27FC236}">
                <a16:creationId xmlns:a16="http://schemas.microsoft.com/office/drawing/2014/main" id="{6F836D24-272C-93FD-30BF-4CFF0E38A442}"/>
              </a:ext>
            </a:extLst>
          </p:cNvPr>
          <p:cNvSpPr txBox="1"/>
          <p:nvPr/>
        </p:nvSpPr>
        <p:spPr>
          <a:xfrm>
            <a:off x="4261608" y="4152550"/>
            <a:ext cx="2164622" cy="2031325"/>
          </a:xfrm>
          <a:prstGeom prst="rect">
            <a:avLst/>
          </a:prstGeom>
          <a:noFill/>
        </p:spPr>
        <p:txBody>
          <a:bodyPr wrap="square" rtlCol="0">
            <a:spAutoFit/>
          </a:bodyPr>
          <a:lstStyle/>
          <a:p>
            <a:pPr algn="ctr"/>
            <a:r>
              <a:rPr lang="de-DE" sz="1400" b="1" dirty="0">
                <a:solidFill>
                  <a:srgbClr val="FFFF00"/>
                </a:solidFill>
              </a:rPr>
              <a:t>Eine Pendel-Uhr </a:t>
            </a:r>
          </a:p>
          <a:p>
            <a:pPr algn="ctr"/>
            <a:r>
              <a:rPr lang="de-DE" sz="1400" dirty="0"/>
              <a:t>mit </a:t>
            </a:r>
          </a:p>
          <a:p>
            <a:pPr algn="ctr"/>
            <a:r>
              <a:rPr lang="de-DE" sz="1400" dirty="0">
                <a:solidFill>
                  <a:srgbClr val="FFFF00"/>
                </a:solidFill>
              </a:rPr>
              <a:t>Gewichtsantrieb</a:t>
            </a:r>
            <a:r>
              <a:rPr lang="de-DE" sz="1400" dirty="0"/>
              <a:t> </a:t>
            </a:r>
          </a:p>
          <a:p>
            <a:pPr algn="ctr"/>
            <a:r>
              <a:rPr lang="de-DE" sz="1400" dirty="0"/>
              <a:t>und </a:t>
            </a:r>
            <a:r>
              <a:rPr lang="de-DE" sz="1400" dirty="0">
                <a:solidFill>
                  <a:srgbClr val="FFFF00"/>
                </a:solidFill>
              </a:rPr>
              <a:t>Kompensationspendel</a:t>
            </a:r>
            <a:r>
              <a:rPr lang="de-DE" sz="1400" dirty="0"/>
              <a:t>, bürgt für hohe </a:t>
            </a:r>
            <a:r>
              <a:rPr lang="de-DE" sz="1400" dirty="0">
                <a:solidFill>
                  <a:srgbClr val="FFFF00"/>
                </a:solidFill>
              </a:rPr>
              <a:t>Laufzeitgenauigkeit alles Planung &amp; Eigenbau</a:t>
            </a:r>
          </a:p>
        </p:txBody>
      </p:sp>
      <p:sp>
        <p:nvSpPr>
          <p:cNvPr id="4" name="Fußzeilenplatzhalter 3">
            <a:extLst>
              <a:ext uri="{FF2B5EF4-FFF2-40B4-BE49-F238E27FC236}">
                <a16:creationId xmlns:a16="http://schemas.microsoft.com/office/drawing/2014/main" id="{041AC160-8498-8429-9147-3EF7F688A2DF}"/>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E1B54A14-FE20-BCC0-486F-78C94502003C}"/>
              </a:ext>
            </a:extLst>
          </p:cNvPr>
          <p:cNvSpPr>
            <a:spLocks noGrp="1"/>
          </p:cNvSpPr>
          <p:nvPr>
            <p:ph type="sldNum" sz="quarter" idx="12"/>
          </p:nvPr>
        </p:nvSpPr>
        <p:spPr>
          <a:xfrm>
            <a:off x="7022805" y="6375992"/>
            <a:ext cx="1977390" cy="365125"/>
          </a:xfrm>
        </p:spPr>
        <p:txBody>
          <a:bodyPr/>
          <a:lstStyle/>
          <a:p>
            <a:fld id="{6D22F896-40B5-4ADD-8801-0D06FADFA095}" type="slidenum">
              <a:rPr lang="en-US" smtClean="0"/>
              <a:t>56</a:t>
            </a:fld>
            <a:endParaRPr lang="en-US" dirty="0"/>
          </a:p>
        </p:txBody>
      </p:sp>
    </p:spTree>
    <p:extLst>
      <p:ext uri="{BB962C8B-B14F-4D97-AF65-F5344CB8AC3E}">
        <p14:creationId xmlns:p14="http://schemas.microsoft.com/office/powerpoint/2010/main" val="418286905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8B800-8CFA-22FE-0F81-81A3893F45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3314D2-1BCB-D6CF-C63D-E1290C829D2D}"/>
              </a:ext>
            </a:extLst>
          </p:cNvPr>
          <p:cNvSpPr>
            <a:spLocks noGrp="1"/>
          </p:cNvSpPr>
          <p:nvPr>
            <p:ph type="title"/>
          </p:nvPr>
        </p:nvSpPr>
        <p:spPr>
          <a:xfrm>
            <a:off x="3588039" y="333374"/>
            <a:ext cx="5374061" cy="644378"/>
          </a:xfrm>
        </p:spPr>
        <p:txBody>
          <a:bodyPr>
            <a:normAutofit fontScale="90000"/>
          </a:bodyPr>
          <a:lstStyle/>
          <a:p>
            <a:r>
              <a:rPr lang="de-DE" sz="2800" dirty="0"/>
              <a:t>Zugang zum World Wide Web</a:t>
            </a:r>
          </a:p>
        </p:txBody>
      </p:sp>
      <p:sp>
        <p:nvSpPr>
          <p:cNvPr id="6" name="Textfeld 5">
            <a:extLst>
              <a:ext uri="{FF2B5EF4-FFF2-40B4-BE49-F238E27FC236}">
                <a16:creationId xmlns:a16="http://schemas.microsoft.com/office/drawing/2014/main" id="{FEEB4365-ED73-DDCD-F777-6443491BD6CA}"/>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7" name="Grafik 6">
            <a:extLst>
              <a:ext uri="{FF2B5EF4-FFF2-40B4-BE49-F238E27FC236}">
                <a16:creationId xmlns:a16="http://schemas.microsoft.com/office/drawing/2014/main" id="{33909690-92AF-6E70-B0FB-3B4894492842}"/>
              </a:ext>
            </a:extLst>
          </p:cNvPr>
          <p:cNvPicPr>
            <a:picLocks noChangeAspect="1"/>
          </p:cNvPicPr>
          <p:nvPr/>
        </p:nvPicPr>
        <p:blipFill>
          <a:blip r:embed="rId2"/>
          <a:stretch>
            <a:fillRect/>
          </a:stretch>
        </p:blipFill>
        <p:spPr>
          <a:xfrm>
            <a:off x="285693" y="194534"/>
            <a:ext cx="3464185" cy="5136030"/>
          </a:xfrm>
          <a:prstGeom prst="rect">
            <a:avLst/>
          </a:prstGeom>
        </p:spPr>
      </p:pic>
      <p:pic>
        <p:nvPicPr>
          <p:cNvPr id="4" name="Grafik 3">
            <a:extLst>
              <a:ext uri="{FF2B5EF4-FFF2-40B4-BE49-F238E27FC236}">
                <a16:creationId xmlns:a16="http://schemas.microsoft.com/office/drawing/2014/main" id="{C3E37B5A-CCC0-7879-CD8F-67F5F36E0A87}"/>
              </a:ext>
            </a:extLst>
          </p:cNvPr>
          <p:cNvPicPr>
            <a:picLocks noChangeAspect="1"/>
          </p:cNvPicPr>
          <p:nvPr/>
        </p:nvPicPr>
        <p:blipFill>
          <a:blip r:embed="rId3"/>
          <a:stretch>
            <a:fillRect/>
          </a:stretch>
        </p:blipFill>
        <p:spPr>
          <a:xfrm>
            <a:off x="5127477" y="977752"/>
            <a:ext cx="3752393" cy="5324576"/>
          </a:xfrm>
          <a:prstGeom prst="rect">
            <a:avLst/>
          </a:prstGeom>
        </p:spPr>
      </p:pic>
      <p:sp>
        <p:nvSpPr>
          <p:cNvPr id="5" name="Textfeld 4">
            <a:extLst>
              <a:ext uri="{FF2B5EF4-FFF2-40B4-BE49-F238E27FC236}">
                <a16:creationId xmlns:a16="http://schemas.microsoft.com/office/drawing/2014/main" id="{50FC36B8-C0D2-300C-23E9-3A6B113BF298}"/>
              </a:ext>
            </a:extLst>
          </p:cNvPr>
          <p:cNvSpPr txBox="1"/>
          <p:nvPr/>
        </p:nvSpPr>
        <p:spPr>
          <a:xfrm>
            <a:off x="264130" y="5415024"/>
            <a:ext cx="4361481" cy="954107"/>
          </a:xfrm>
          <a:prstGeom prst="rect">
            <a:avLst/>
          </a:prstGeom>
          <a:noFill/>
        </p:spPr>
        <p:txBody>
          <a:bodyPr wrap="square" rtlCol="0">
            <a:spAutoFit/>
          </a:bodyPr>
          <a:lstStyle/>
          <a:p>
            <a:pPr algn="ctr"/>
            <a:r>
              <a:rPr lang="de-DE" sz="1400" dirty="0">
                <a:solidFill>
                  <a:srgbClr val="FFFF00"/>
                </a:solidFill>
              </a:rPr>
              <a:t>NEU, ein ergonomischer Arbeitsplatz für den Kontakt zum world-</a:t>
            </a:r>
            <a:r>
              <a:rPr lang="de-DE" sz="1400" dirty="0" err="1">
                <a:solidFill>
                  <a:srgbClr val="FFFF00"/>
                </a:solidFill>
              </a:rPr>
              <a:t>wide</a:t>
            </a:r>
            <a:r>
              <a:rPr lang="de-DE" sz="1400" dirty="0">
                <a:solidFill>
                  <a:srgbClr val="FFFF00"/>
                </a:solidFill>
              </a:rPr>
              <a:t>-web (www)</a:t>
            </a:r>
          </a:p>
          <a:p>
            <a:pPr algn="ctr"/>
            <a:r>
              <a:rPr lang="de-DE" sz="1400" dirty="0"/>
              <a:t>Fertigung aus altem Eichenholz, Stilrichtung „Klassizismus“. Situation: Anfang 2026 </a:t>
            </a:r>
          </a:p>
        </p:txBody>
      </p:sp>
      <p:sp>
        <p:nvSpPr>
          <p:cNvPr id="10" name="Textfeld 9">
            <a:extLst>
              <a:ext uri="{FF2B5EF4-FFF2-40B4-BE49-F238E27FC236}">
                <a16:creationId xmlns:a16="http://schemas.microsoft.com/office/drawing/2014/main" id="{BCBB7E1E-9DB8-70F1-A6EE-03845E2077A8}"/>
              </a:ext>
            </a:extLst>
          </p:cNvPr>
          <p:cNvSpPr txBox="1"/>
          <p:nvPr/>
        </p:nvSpPr>
        <p:spPr>
          <a:xfrm>
            <a:off x="3732716" y="4034323"/>
            <a:ext cx="892895" cy="523220"/>
          </a:xfrm>
          <a:prstGeom prst="rect">
            <a:avLst/>
          </a:prstGeom>
          <a:noFill/>
        </p:spPr>
        <p:txBody>
          <a:bodyPr wrap="square" rtlCol="0">
            <a:spAutoFit/>
          </a:bodyPr>
          <a:lstStyle/>
          <a:p>
            <a:r>
              <a:rPr lang="de-DE" sz="1400" dirty="0"/>
              <a:t>Im Rohbau</a:t>
            </a:r>
          </a:p>
        </p:txBody>
      </p:sp>
      <p:sp>
        <p:nvSpPr>
          <p:cNvPr id="3" name="Textfeld 2">
            <a:extLst>
              <a:ext uri="{FF2B5EF4-FFF2-40B4-BE49-F238E27FC236}">
                <a16:creationId xmlns:a16="http://schemas.microsoft.com/office/drawing/2014/main" id="{EC2D9E6D-24D3-0D71-EC1E-A8EC22484973}"/>
              </a:ext>
            </a:extLst>
          </p:cNvPr>
          <p:cNvSpPr txBox="1"/>
          <p:nvPr/>
        </p:nvSpPr>
        <p:spPr>
          <a:xfrm>
            <a:off x="7781925" y="5055872"/>
            <a:ext cx="1362075" cy="1169551"/>
          </a:xfrm>
          <a:prstGeom prst="rect">
            <a:avLst/>
          </a:prstGeom>
          <a:noFill/>
        </p:spPr>
        <p:txBody>
          <a:bodyPr wrap="square" rtlCol="0">
            <a:spAutoFit/>
          </a:bodyPr>
          <a:lstStyle/>
          <a:p>
            <a:r>
              <a:rPr lang="de-DE" sz="1400" dirty="0">
                <a:solidFill>
                  <a:schemeClr val="bg1"/>
                </a:solidFill>
              </a:rPr>
              <a:t>für</a:t>
            </a:r>
          </a:p>
          <a:p>
            <a:r>
              <a:rPr lang="de-DE" sz="1400" dirty="0">
                <a:solidFill>
                  <a:schemeClr val="bg1"/>
                </a:solidFill>
              </a:rPr>
              <a:t>Scanner</a:t>
            </a:r>
          </a:p>
          <a:p>
            <a:r>
              <a:rPr lang="de-DE" sz="1400" dirty="0">
                <a:solidFill>
                  <a:schemeClr val="bg1"/>
                </a:solidFill>
              </a:rPr>
              <a:t>Laptop</a:t>
            </a:r>
          </a:p>
          <a:p>
            <a:r>
              <a:rPr lang="de-DE" sz="1400" dirty="0">
                <a:solidFill>
                  <a:schemeClr val="bg1"/>
                </a:solidFill>
              </a:rPr>
              <a:t>Drucker</a:t>
            </a:r>
          </a:p>
          <a:p>
            <a:r>
              <a:rPr lang="de-DE" sz="1400" dirty="0">
                <a:solidFill>
                  <a:schemeClr val="bg1"/>
                </a:solidFill>
              </a:rPr>
              <a:t>Zubehör</a:t>
            </a:r>
          </a:p>
        </p:txBody>
      </p:sp>
      <p:sp>
        <p:nvSpPr>
          <p:cNvPr id="11" name="Fußzeilenplatzhalter 10">
            <a:extLst>
              <a:ext uri="{FF2B5EF4-FFF2-40B4-BE49-F238E27FC236}">
                <a16:creationId xmlns:a16="http://schemas.microsoft.com/office/drawing/2014/main" id="{26DAEF53-1B81-EC81-6C1B-A78CA7E48BDA}"/>
              </a:ext>
            </a:extLst>
          </p:cNvPr>
          <p:cNvSpPr>
            <a:spLocks noGrp="1"/>
          </p:cNvSpPr>
          <p:nvPr>
            <p:ph type="ftr" sz="quarter" idx="11"/>
          </p:nvPr>
        </p:nvSpPr>
        <p:spPr/>
        <p:txBody>
          <a:bodyPr/>
          <a:lstStyle/>
          <a:p>
            <a:r>
              <a:rPr lang="en-US"/>
              <a:t>H.-P. F. –Xanten, 2026</a:t>
            </a:r>
            <a:endParaRPr lang="en-US" dirty="0"/>
          </a:p>
        </p:txBody>
      </p:sp>
      <p:sp>
        <p:nvSpPr>
          <p:cNvPr id="12" name="Foliennummernplatzhalter 11">
            <a:extLst>
              <a:ext uri="{FF2B5EF4-FFF2-40B4-BE49-F238E27FC236}">
                <a16:creationId xmlns:a16="http://schemas.microsoft.com/office/drawing/2014/main" id="{979D5367-05AE-2A55-5953-70D7AB617207}"/>
              </a:ext>
            </a:extLst>
          </p:cNvPr>
          <p:cNvSpPr>
            <a:spLocks noGrp="1"/>
          </p:cNvSpPr>
          <p:nvPr>
            <p:ph type="sldNum" sz="quarter" idx="12"/>
          </p:nvPr>
        </p:nvSpPr>
        <p:spPr>
          <a:xfrm>
            <a:off x="6984710" y="6342063"/>
            <a:ext cx="1977390" cy="365125"/>
          </a:xfrm>
        </p:spPr>
        <p:txBody>
          <a:bodyPr/>
          <a:lstStyle/>
          <a:p>
            <a:fld id="{6D22F896-40B5-4ADD-8801-0D06FADFA095}" type="slidenum">
              <a:rPr lang="en-US" smtClean="0"/>
              <a:t>57</a:t>
            </a:fld>
            <a:endParaRPr lang="en-US" dirty="0"/>
          </a:p>
        </p:txBody>
      </p:sp>
    </p:spTree>
    <p:extLst>
      <p:ext uri="{BB962C8B-B14F-4D97-AF65-F5344CB8AC3E}">
        <p14:creationId xmlns:p14="http://schemas.microsoft.com/office/powerpoint/2010/main" val="26296782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AFA15-5688-18DF-F22D-F77F45E6F5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FB3AFC-0986-FD8F-C58D-F67DDA73B419}"/>
              </a:ext>
            </a:extLst>
          </p:cNvPr>
          <p:cNvSpPr>
            <a:spLocks noGrp="1"/>
          </p:cNvSpPr>
          <p:nvPr>
            <p:ph type="title"/>
          </p:nvPr>
        </p:nvSpPr>
        <p:spPr>
          <a:xfrm>
            <a:off x="3152775" y="370525"/>
            <a:ext cx="5535986" cy="607227"/>
          </a:xfrm>
        </p:spPr>
        <p:txBody>
          <a:bodyPr>
            <a:normAutofit/>
          </a:bodyPr>
          <a:lstStyle/>
          <a:p>
            <a:r>
              <a:rPr lang="de-DE" sz="2800" dirty="0"/>
              <a:t>Ein Hund zum Lebensglück</a:t>
            </a:r>
          </a:p>
        </p:txBody>
      </p:sp>
      <p:sp>
        <p:nvSpPr>
          <p:cNvPr id="6" name="Textfeld 5">
            <a:extLst>
              <a:ext uri="{FF2B5EF4-FFF2-40B4-BE49-F238E27FC236}">
                <a16:creationId xmlns:a16="http://schemas.microsoft.com/office/drawing/2014/main" id="{BB0E19C5-01D9-570B-185D-2293981D924C}"/>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pic>
        <p:nvPicPr>
          <p:cNvPr id="4" name="Grafik 3">
            <a:extLst>
              <a:ext uri="{FF2B5EF4-FFF2-40B4-BE49-F238E27FC236}">
                <a16:creationId xmlns:a16="http://schemas.microsoft.com/office/drawing/2014/main" id="{C6244C41-937D-21E9-3025-28F63C33C8A1}"/>
              </a:ext>
            </a:extLst>
          </p:cNvPr>
          <p:cNvPicPr>
            <a:picLocks noChangeAspect="1"/>
          </p:cNvPicPr>
          <p:nvPr/>
        </p:nvPicPr>
        <p:blipFill>
          <a:blip r:embed="rId2"/>
          <a:stretch>
            <a:fillRect/>
          </a:stretch>
        </p:blipFill>
        <p:spPr>
          <a:xfrm>
            <a:off x="180975" y="977752"/>
            <a:ext cx="4899300" cy="5323541"/>
          </a:xfrm>
          <a:prstGeom prst="rect">
            <a:avLst/>
          </a:prstGeom>
        </p:spPr>
      </p:pic>
      <p:sp>
        <p:nvSpPr>
          <p:cNvPr id="3" name="Textfeld 2">
            <a:extLst>
              <a:ext uri="{FF2B5EF4-FFF2-40B4-BE49-F238E27FC236}">
                <a16:creationId xmlns:a16="http://schemas.microsoft.com/office/drawing/2014/main" id="{EA1E85B4-6517-9AB2-5A38-BD3C3E8B1066}"/>
              </a:ext>
            </a:extLst>
          </p:cNvPr>
          <p:cNvSpPr txBox="1"/>
          <p:nvPr/>
        </p:nvSpPr>
        <p:spPr>
          <a:xfrm>
            <a:off x="5206453" y="1211644"/>
            <a:ext cx="3651853" cy="1323439"/>
          </a:xfrm>
          <a:prstGeom prst="rect">
            <a:avLst/>
          </a:prstGeom>
          <a:noFill/>
        </p:spPr>
        <p:txBody>
          <a:bodyPr wrap="square" rtlCol="0">
            <a:spAutoFit/>
          </a:bodyPr>
          <a:lstStyle/>
          <a:p>
            <a:pPr algn="ctr"/>
            <a:r>
              <a:rPr lang="de-DE" sz="2000" dirty="0"/>
              <a:t>Racker schenkte uns Jahre voller Lebensfreude und Verbundenheit – ein Geschenk, das bleibt.</a:t>
            </a:r>
            <a:endParaRPr lang="de-DE" sz="2000" dirty="0">
              <a:solidFill>
                <a:srgbClr val="FFFF00"/>
              </a:solidFill>
              <a:latin typeface="Lucida Handwriting" panose="03010101010101010101" pitchFamily="66" charset="0"/>
            </a:endParaRPr>
          </a:p>
        </p:txBody>
      </p:sp>
      <p:pic>
        <p:nvPicPr>
          <p:cNvPr id="10" name="Grafik 9">
            <a:extLst>
              <a:ext uri="{FF2B5EF4-FFF2-40B4-BE49-F238E27FC236}">
                <a16:creationId xmlns:a16="http://schemas.microsoft.com/office/drawing/2014/main" id="{B907BB93-37B8-70B3-E12D-CC2B183D9DA0}"/>
              </a:ext>
            </a:extLst>
          </p:cNvPr>
          <p:cNvPicPr>
            <a:picLocks noChangeAspect="1"/>
          </p:cNvPicPr>
          <p:nvPr/>
        </p:nvPicPr>
        <p:blipFill>
          <a:blip r:embed="rId3"/>
          <a:stretch>
            <a:fillRect/>
          </a:stretch>
        </p:blipFill>
        <p:spPr>
          <a:xfrm>
            <a:off x="5507419" y="2876550"/>
            <a:ext cx="3474656" cy="3452020"/>
          </a:xfrm>
          <a:prstGeom prst="rect">
            <a:avLst/>
          </a:prstGeom>
        </p:spPr>
      </p:pic>
      <p:sp>
        <p:nvSpPr>
          <p:cNvPr id="5" name="Fußzeilenplatzhalter 4">
            <a:extLst>
              <a:ext uri="{FF2B5EF4-FFF2-40B4-BE49-F238E27FC236}">
                <a16:creationId xmlns:a16="http://schemas.microsoft.com/office/drawing/2014/main" id="{F7CC8048-EBB4-0EE8-1AB0-B438686B44BB}"/>
              </a:ext>
            </a:extLst>
          </p:cNvPr>
          <p:cNvSpPr>
            <a:spLocks noGrp="1"/>
          </p:cNvSpPr>
          <p:nvPr>
            <p:ph type="ftr" sz="quarter" idx="11"/>
          </p:nvPr>
        </p:nvSpPr>
        <p:spPr/>
        <p:txBody>
          <a:bodyPr/>
          <a:lstStyle/>
          <a:p>
            <a:r>
              <a:rPr lang="en-US"/>
              <a:t>H.-P. F. –Xanten, 2026</a:t>
            </a:r>
            <a:endParaRPr lang="en-US" dirty="0"/>
          </a:p>
        </p:txBody>
      </p:sp>
      <p:sp>
        <p:nvSpPr>
          <p:cNvPr id="9" name="Foliennummernplatzhalter 8">
            <a:extLst>
              <a:ext uri="{FF2B5EF4-FFF2-40B4-BE49-F238E27FC236}">
                <a16:creationId xmlns:a16="http://schemas.microsoft.com/office/drawing/2014/main" id="{D90F3789-38ED-C273-1EC6-272343EE0F54}"/>
              </a:ext>
            </a:extLst>
          </p:cNvPr>
          <p:cNvSpPr>
            <a:spLocks noGrp="1"/>
          </p:cNvSpPr>
          <p:nvPr>
            <p:ph type="sldNum" sz="quarter" idx="12"/>
          </p:nvPr>
        </p:nvSpPr>
        <p:spPr>
          <a:xfrm>
            <a:off x="7032379" y="6369131"/>
            <a:ext cx="1977390" cy="365125"/>
          </a:xfrm>
        </p:spPr>
        <p:txBody>
          <a:bodyPr/>
          <a:lstStyle/>
          <a:p>
            <a:fld id="{6D22F896-40B5-4ADD-8801-0D06FADFA095}" type="slidenum">
              <a:rPr lang="en-US" smtClean="0"/>
              <a:t>58</a:t>
            </a:fld>
            <a:endParaRPr lang="en-US" dirty="0"/>
          </a:p>
        </p:txBody>
      </p:sp>
    </p:spTree>
    <p:extLst>
      <p:ext uri="{BB962C8B-B14F-4D97-AF65-F5344CB8AC3E}">
        <p14:creationId xmlns:p14="http://schemas.microsoft.com/office/powerpoint/2010/main" val="37629714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279BE-413A-26D3-0BB8-382BF2897757}"/>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90CA8D67-A985-8E94-CA8F-1235B1BD062F}"/>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10" name="Titel 9">
            <a:extLst>
              <a:ext uri="{FF2B5EF4-FFF2-40B4-BE49-F238E27FC236}">
                <a16:creationId xmlns:a16="http://schemas.microsoft.com/office/drawing/2014/main" id="{DFC6C519-FB25-9828-9054-55D95DD0B968}"/>
              </a:ext>
            </a:extLst>
          </p:cNvPr>
          <p:cNvSpPr>
            <a:spLocks noGrp="1"/>
          </p:cNvSpPr>
          <p:nvPr>
            <p:ph type="title"/>
          </p:nvPr>
        </p:nvSpPr>
        <p:spPr>
          <a:xfrm>
            <a:off x="1952625" y="472749"/>
            <a:ext cx="6835140" cy="794076"/>
          </a:xfrm>
        </p:spPr>
        <p:txBody>
          <a:bodyPr>
            <a:normAutofit/>
          </a:bodyPr>
          <a:lstStyle/>
          <a:p>
            <a:r>
              <a:rPr lang="de-DE" sz="3600" dirty="0"/>
              <a:t>Diamantene Hochzeit 2025</a:t>
            </a:r>
          </a:p>
        </p:txBody>
      </p:sp>
      <p:pic>
        <p:nvPicPr>
          <p:cNvPr id="14" name="Grafik 13">
            <a:extLst>
              <a:ext uri="{FF2B5EF4-FFF2-40B4-BE49-F238E27FC236}">
                <a16:creationId xmlns:a16="http://schemas.microsoft.com/office/drawing/2014/main" id="{2AF8E0DA-6190-D96B-778F-120A3F13373F}"/>
              </a:ext>
            </a:extLst>
          </p:cNvPr>
          <p:cNvPicPr>
            <a:picLocks noChangeAspect="1"/>
          </p:cNvPicPr>
          <p:nvPr/>
        </p:nvPicPr>
        <p:blipFill>
          <a:blip r:embed="rId2"/>
          <a:stretch>
            <a:fillRect/>
          </a:stretch>
        </p:blipFill>
        <p:spPr>
          <a:xfrm>
            <a:off x="1206817" y="2104605"/>
            <a:ext cx="6730365" cy="4121347"/>
          </a:xfrm>
          <a:prstGeom prst="rect">
            <a:avLst/>
          </a:prstGeom>
        </p:spPr>
      </p:pic>
      <p:sp>
        <p:nvSpPr>
          <p:cNvPr id="2" name="Textfeld 1">
            <a:extLst>
              <a:ext uri="{FF2B5EF4-FFF2-40B4-BE49-F238E27FC236}">
                <a16:creationId xmlns:a16="http://schemas.microsoft.com/office/drawing/2014/main" id="{608B04F6-BF5C-5374-E044-EBB176C305FA}"/>
              </a:ext>
            </a:extLst>
          </p:cNvPr>
          <p:cNvSpPr txBox="1"/>
          <p:nvPr/>
        </p:nvSpPr>
        <p:spPr>
          <a:xfrm>
            <a:off x="866775" y="1266825"/>
            <a:ext cx="7743825" cy="707886"/>
          </a:xfrm>
          <a:prstGeom prst="rect">
            <a:avLst/>
          </a:prstGeom>
          <a:noFill/>
        </p:spPr>
        <p:txBody>
          <a:bodyPr wrap="square" rtlCol="0">
            <a:spAutoFit/>
          </a:bodyPr>
          <a:lstStyle/>
          <a:p>
            <a:r>
              <a:rPr lang="de-DE" sz="2000" dirty="0"/>
              <a:t>60 Jahre gemeinsamen Lebens – </a:t>
            </a:r>
          </a:p>
          <a:p>
            <a:r>
              <a:rPr lang="de-DE" sz="2000" dirty="0"/>
              <a:t>getragen von Vertrauen, Respekt und tiefer Verbundenheit.</a:t>
            </a:r>
          </a:p>
        </p:txBody>
      </p:sp>
      <p:sp>
        <p:nvSpPr>
          <p:cNvPr id="3" name="Fußzeilenplatzhalter 2">
            <a:extLst>
              <a:ext uri="{FF2B5EF4-FFF2-40B4-BE49-F238E27FC236}">
                <a16:creationId xmlns:a16="http://schemas.microsoft.com/office/drawing/2014/main" id="{0B6381FC-5E13-BCD5-6BEB-85BD6EBB11EB}"/>
              </a:ext>
            </a:extLst>
          </p:cNvPr>
          <p:cNvSpPr>
            <a:spLocks noGrp="1"/>
          </p:cNvSpPr>
          <p:nvPr>
            <p:ph type="ftr" sz="quarter" idx="11"/>
          </p:nvPr>
        </p:nvSpPr>
        <p:spPr/>
        <p:txBody>
          <a:bodyPr/>
          <a:lstStyle/>
          <a:p>
            <a:r>
              <a:rPr lang="en-US"/>
              <a:t>H.-P. F. –Xanten, 2026</a:t>
            </a:r>
            <a:endParaRPr lang="en-US" dirty="0"/>
          </a:p>
        </p:txBody>
      </p:sp>
      <p:sp>
        <p:nvSpPr>
          <p:cNvPr id="4" name="Foliennummernplatzhalter 3">
            <a:extLst>
              <a:ext uri="{FF2B5EF4-FFF2-40B4-BE49-F238E27FC236}">
                <a16:creationId xmlns:a16="http://schemas.microsoft.com/office/drawing/2014/main" id="{9B196B25-84A1-B07F-70AB-C40E5DBA71F8}"/>
              </a:ext>
            </a:extLst>
          </p:cNvPr>
          <p:cNvSpPr>
            <a:spLocks noGrp="1"/>
          </p:cNvSpPr>
          <p:nvPr>
            <p:ph type="sldNum" sz="quarter" idx="12"/>
          </p:nvPr>
        </p:nvSpPr>
        <p:spPr>
          <a:xfrm>
            <a:off x="6948487" y="6385251"/>
            <a:ext cx="1977390" cy="365125"/>
          </a:xfrm>
        </p:spPr>
        <p:txBody>
          <a:bodyPr/>
          <a:lstStyle/>
          <a:p>
            <a:fld id="{6D22F896-40B5-4ADD-8801-0D06FADFA095}" type="slidenum">
              <a:rPr lang="en-US" smtClean="0"/>
              <a:t>59</a:t>
            </a:fld>
            <a:endParaRPr lang="en-US" dirty="0"/>
          </a:p>
        </p:txBody>
      </p:sp>
    </p:spTree>
    <p:extLst>
      <p:ext uri="{BB962C8B-B14F-4D97-AF65-F5344CB8AC3E}">
        <p14:creationId xmlns:p14="http://schemas.microsoft.com/office/powerpoint/2010/main" val="14013693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B5DB5-3855-6D88-5617-0605291285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4D7601-E179-B4C5-6348-B531D4D974C7}"/>
              </a:ext>
            </a:extLst>
          </p:cNvPr>
          <p:cNvSpPr>
            <a:spLocks noGrp="1"/>
          </p:cNvSpPr>
          <p:nvPr>
            <p:ph type="title"/>
          </p:nvPr>
        </p:nvSpPr>
        <p:spPr>
          <a:xfrm>
            <a:off x="5848349" y="370525"/>
            <a:ext cx="2840411" cy="607227"/>
          </a:xfrm>
        </p:spPr>
        <p:txBody>
          <a:bodyPr>
            <a:normAutofit/>
          </a:bodyPr>
          <a:lstStyle/>
          <a:p>
            <a:r>
              <a:rPr lang="de-DE" sz="2800" b="1" dirty="0">
                <a:solidFill>
                  <a:srgbClr val="FFFF00"/>
                </a:solidFill>
                <a:latin typeface="Arial Nova Light" panose="020B0304020202020204" pitchFamily="34" charset="0"/>
                <a:ea typeface="Yu Gothic UI Semilight" panose="020B0400000000000000" pitchFamily="34" charset="-128"/>
              </a:rPr>
              <a:t>Schlusswort</a:t>
            </a:r>
            <a:endParaRPr lang="de-DE" sz="2800" dirty="0">
              <a:solidFill>
                <a:srgbClr val="FFFF00"/>
              </a:solidFill>
              <a:latin typeface="Arial Nova Light" panose="020B0304020202020204" pitchFamily="34" charset="0"/>
              <a:ea typeface="Yu Gothic UI Semilight" panose="020B0400000000000000" pitchFamily="34" charset="-128"/>
            </a:endParaRPr>
          </a:p>
        </p:txBody>
      </p:sp>
      <p:sp>
        <p:nvSpPr>
          <p:cNvPr id="6" name="Textfeld 5">
            <a:extLst>
              <a:ext uri="{FF2B5EF4-FFF2-40B4-BE49-F238E27FC236}">
                <a16:creationId xmlns:a16="http://schemas.microsoft.com/office/drawing/2014/main" id="{9AADDF49-58FA-306D-3699-1F12AF5A439D}"/>
              </a:ext>
            </a:extLst>
          </p:cNvPr>
          <p:cNvSpPr txBox="1"/>
          <p:nvPr/>
        </p:nvSpPr>
        <p:spPr>
          <a:xfrm>
            <a:off x="285694" y="6369131"/>
            <a:ext cx="308666" cy="338554"/>
          </a:xfrm>
          <a:prstGeom prst="rect">
            <a:avLst/>
          </a:prstGeom>
          <a:noFill/>
          <a:ln>
            <a:noFill/>
          </a:ln>
        </p:spPr>
        <p:txBody>
          <a:bodyPr wrap="square" rtlCol="0">
            <a:spAutoFit/>
          </a:bodyPr>
          <a:lstStyle/>
          <a:p>
            <a:pPr algn="ctr"/>
            <a:r>
              <a:rPr lang="de-DE" sz="1600" dirty="0"/>
              <a:t>©</a:t>
            </a:r>
          </a:p>
        </p:txBody>
      </p:sp>
      <p:sp>
        <p:nvSpPr>
          <p:cNvPr id="4" name="Textfeld 3">
            <a:extLst>
              <a:ext uri="{FF2B5EF4-FFF2-40B4-BE49-F238E27FC236}">
                <a16:creationId xmlns:a16="http://schemas.microsoft.com/office/drawing/2014/main" id="{F2040618-62F9-285F-21C0-B5310DD95241}"/>
              </a:ext>
            </a:extLst>
          </p:cNvPr>
          <p:cNvSpPr txBox="1"/>
          <p:nvPr/>
        </p:nvSpPr>
        <p:spPr>
          <a:xfrm>
            <a:off x="495356" y="949177"/>
            <a:ext cx="8362950" cy="4308872"/>
          </a:xfrm>
          <a:prstGeom prst="rect">
            <a:avLst/>
          </a:prstGeom>
          <a:noFill/>
        </p:spPr>
        <p:txBody>
          <a:bodyPr wrap="square" rtlCol="0">
            <a:spAutoFit/>
          </a:bodyPr>
          <a:lstStyle/>
          <a:p>
            <a:endParaRPr lang="de-DE" dirty="0"/>
          </a:p>
          <a:p>
            <a:pPr algn="ctr"/>
            <a:r>
              <a:rPr lang="de-DE" dirty="0"/>
              <a:t>In unserem Weg zeigt sich, was uns trägt:</a:t>
            </a:r>
          </a:p>
          <a:p>
            <a:pPr algn="ctr"/>
            <a:endParaRPr lang="de-DE" dirty="0"/>
          </a:p>
          <a:p>
            <a:pPr algn="ctr"/>
            <a:r>
              <a:rPr lang="de-DE" sz="2000" dirty="0"/>
              <a:t>Freude am Gestalten</a:t>
            </a:r>
            <a:br>
              <a:rPr lang="de-DE" sz="2000" dirty="0"/>
            </a:br>
            <a:r>
              <a:rPr lang="de-DE" sz="2000" dirty="0"/>
              <a:t>Achtung vor dem Bestehenden</a:t>
            </a:r>
            <a:br>
              <a:rPr lang="de-DE" sz="2000" dirty="0"/>
            </a:br>
            <a:r>
              <a:rPr lang="de-DE" sz="2000" dirty="0"/>
              <a:t>Verantwortung für das, was bleibt</a:t>
            </a:r>
          </a:p>
          <a:p>
            <a:pPr algn="ctr"/>
            <a:r>
              <a:rPr lang="de-DE" sz="2000" dirty="0"/>
              <a:t> </a:t>
            </a:r>
          </a:p>
          <a:p>
            <a:pPr algn="ctr"/>
            <a:r>
              <a:rPr lang="de-DE" sz="2400" dirty="0"/>
              <a:t>Über Jahrzehnte entstanden –</a:t>
            </a:r>
            <a:br>
              <a:rPr lang="de-DE" sz="2400" dirty="0"/>
            </a:br>
            <a:r>
              <a:rPr lang="de-DE" sz="2400" dirty="0"/>
              <a:t>mehr als Handwerk: ein Stück gelebtes Leben.</a:t>
            </a:r>
          </a:p>
          <a:p>
            <a:pPr algn="ctr"/>
            <a:r>
              <a:rPr lang="de-DE" dirty="0"/>
              <a:t> </a:t>
            </a:r>
          </a:p>
          <a:p>
            <a:pPr algn="ctr"/>
            <a:r>
              <a:rPr lang="de-DE" sz="2800" b="1" dirty="0"/>
              <a:t>Was wir mit Überzeugung und Liebe gestalten,</a:t>
            </a:r>
            <a:br>
              <a:rPr lang="de-DE" sz="2800" b="1" dirty="0"/>
            </a:br>
            <a:r>
              <a:rPr lang="de-DE" sz="2800" b="1" dirty="0"/>
              <a:t>wirkt über uns hinaus.</a:t>
            </a:r>
            <a:endParaRPr lang="de-DE" sz="2800" dirty="0"/>
          </a:p>
          <a:p>
            <a:r>
              <a:rPr lang="de-DE" dirty="0"/>
              <a:t> </a:t>
            </a:r>
          </a:p>
        </p:txBody>
      </p:sp>
      <p:sp>
        <p:nvSpPr>
          <p:cNvPr id="3" name="Textfeld 2">
            <a:extLst>
              <a:ext uri="{FF2B5EF4-FFF2-40B4-BE49-F238E27FC236}">
                <a16:creationId xmlns:a16="http://schemas.microsoft.com/office/drawing/2014/main" id="{6282D780-0642-5B80-AF33-563018A2BDC6}"/>
              </a:ext>
            </a:extLst>
          </p:cNvPr>
          <p:cNvSpPr txBox="1"/>
          <p:nvPr/>
        </p:nvSpPr>
        <p:spPr>
          <a:xfrm>
            <a:off x="676276" y="5598702"/>
            <a:ext cx="4504428" cy="400110"/>
          </a:xfrm>
          <a:prstGeom prst="rect">
            <a:avLst/>
          </a:prstGeom>
          <a:noFill/>
        </p:spPr>
        <p:txBody>
          <a:bodyPr wrap="square" rtlCol="0">
            <a:spAutoFit/>
          </a:bodyPr>
          <a:lstStyle/>
          <a:p>
            <a:r>
              <a:rPr lang="de-DE" sz="2000" dirty="0"/>
              <a:t>Wir danken Ihnen für Ihr Interesse.</a:t>
            </a:r>
          </a:p>
        </p:txBody>
      </p:sp>
      <p:sp>
        <p:nvSpPr>
          <p:cNvPr id="9" name="Textfeld 8">
            <a:extLst>
              <a:ext uri="{FF2B5EF4-FFF2-40B4-BE49-F238E27FC236}">
                <a16:creationId xmlns:a16="http://schemas.microsoft.com/office/drawing/2014/main" id="{55D2DFA4-B49C-6F1B-3F51-B444BF288AE7}"/>
              </a:ext>
            </a:extLst>
          </p:cNvPr>
          <p:cNvSpPr txBox="1"/>
          <p:nvPr/>
        </p:nvSpPr>
        <p:spPr>
          <a:xfrm>
            <a:off x="4892039" y="5846209"/>
            <a:ext cx="3188970" cy="584775"/>
          </a:xfrm>
          <a:prstGeom prst="rect">
            <a:avLst/>
          </a:prstGeom>
          <a:noFill/>
        </p:spPr>
        <p:txBody>
          <a:bodyPr wrap="square">
            <a:spAutoFit/>
          </a:bodyPr>
          <a:lstStyle/>
          <a:p>
            <a:r>
              <a:rPr lang="de-DE" sz="3200" dirty="0">
                <a:solidFill>
                  <a:srgbClr val="FFC000"/>
                </a:solidFill>
                <a:latin typeface="Freestyle Script" panose="030804020302050B0404" pitchFamily="66" charset="0"/>
              </a:rPr>
              <a:t>Annegret &amp; Hans-Peter</a:t>
            </a:r>
            <a:endParaRPr lang="de-DE" sz="3200" dirty="0"/>
          </a:p>
        </p:txBody>
      </p:sp>
      <p:sp>
        <p:nvSpPr>
          <p:cNvPr id="5" name="Fußzeilenplatzhalter 4">
            <a:extLst>
              <a:ext uri="{FF2B5EF4-FFF2-40B4-BE49-F238E27FC236}">
                <a16:creationId xmlns:a16="http://schemas.microsoft.com/office/drawing/2014/main" id="{4132F777-14AE-773D-DDAC-8B676364C310}"/>
              </a:ext>
            </a:extLst>
          </p:cNvPr>
          <p:cNvSpPr>
            <a:spLocks noGrp="1"/>
          </p:cNvSpPr>
          <p:nvPr>
            <p:ph type="ftr" sz="quarter" idx="11"/>
          </p:nvPr>
        </p:nvSpPr>
        <p:spPr/>
        <p:txBody>
          <a:bodyPr/>
          <a:lstStyle/>
          <a:p>
            <a:r>
              <a:rPr lang="en-US"/>
              <a:t>H.-P. F. –Xanten, 2026</a:t>
            </a:r>
            <a:endParaRPr lang="en-US" dirty="0"/>
          </a:p>
        </p:txBody>
      </p:sp>
      <p:sp>
        <p:nvSpPr>
          <p:cNvPr id="10" name="Foliennummernplatzhalter 9">
            <a:extLst>
              <a:ext uri="{FF2B5EF4-FFF2-40B4-BE49-F238E27FC236}">
                <a16:creationId xmlns:a16="http://schemas.microsoft.com/office/drawing/2014/main" id="{E61EC2D8-20E6-173F-45B2-D7E8A9A4A65A}"/>
              </a:ext>
            </a:extLst>
          </p:cNvPr>
          <p:cNvSpPr>
            <a:spLocks noGrp="1"/>
          </p:cNvSpPr>
          <p:nvPr>
            <p:ph type="sldNum" sz="quarter" idx="12"/>
          </p:nvPr>
        </p:nvSpPr>
        <p:spPr>
          <a:xfrm>
            <a:off x="6974270" y="6369131"/>
            <a:ext cx="1977390" cy="365125"/>
          </a:xfrm>
        </p:spPr>
        <p:txBody>
          <a:bodyPr/>
          <a:lstStyle/>
          <a:p>
            <a:fld id="{6D22F896-40B5-4ADD-8801-0D06FADFA095}" type="slidenum">
              <a:rPr lang="en-US" smtClean="0"/>
              <a:t>60</a:t>
            </a:fld>
            <a:endParaRPr lang="en-US" dirty="0"/>
          </a:p>
        </p:txBody>
      </p:sp>
    </p:spTree>
    <p:extLst>
      <p:ext uri="{BB962C8B-B14F-4D97-AF65-F5344CB8AC3E}">
        <p14:creationId xmlns:p14="http://schemas.microsoft.com/office/powerpoint/2010/main" val="35803595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heme/theme1.xml><?xml version="1.0" encoding="utf-8"?>
<a:theme xmlns:a="http://schemas.openxmlformats.org/drawingml/2006/main" name="Kondensstreifen">
  <a:themeElements>
    <a:clrScheme name="Kondensstreife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Kondensstreife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densstreife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TM04033937[[fn=Kondensstreifen ]]</Template>
  <TotalTime>0</TotalTime>
  <Words>2961</Words>
  <Application>Microsoft Office PowerPoint</Application>
  <PresentationFormat>Bildschirmpräsentation (4:3)</PresentationFormat>
  <Paragraphs>545</Paragraphs>
  <Slides>60</Slides>
  <Notes>2</Notes>
  <HiddenSlides>0</HiddenSlides>
  <MMClips>4</MMClips>
  <ScaleCrop>false</ScaleCrop>
  <HeadingPairs>
    <vt:vector size="8" baseType="variant">
      <vt:variant>
        <vt:lpstr>Verwendete Schriftarten</vt:lpstr>
      </vt:variant>
      <vt:variant>
        <vt:i4>8</vt:i4>
      </vt:variant>
      <vt:variant>
        <vt:lpstr>Design</vt:lpstr>
      </vt:variant>
      <vt:variant>
        <vt:i4>1</vt:i4>
      </vt:variant>
      <vt:variant>
        <vt:lpstr>Folientitel</vt:lpstr>
      </vt:variant>
      <vt:variant>
        <vt:i4>60</vt:i4>
      </vt:variant>
      <vt:variant>
        <vt:lpstr>Zielgruppenorientierte Präsentationen</vt:lpstr>
      </vt:variant>
      <vt:variant>
        <vt:i4>1</vt:i4>
      </vt:variant>
    </vt:vector>
  </HeadingPairs>
  <TitlesOfParts>
    <vt:vector size="70" baseType="lpstr">
      <vt:lpstr>AD Alt Schwaben</vt:lpstr>
      <vt:lpstr>Arial</vt:lpstr>
      <vt:lpstr>Arial Nova Light</vt:lpstr>
      <vt:lpstr>Calibri</vt:lpstr>
      <vt:lpstr>Century Gothic</vt:lpstr>
      <vt:lpstr>Freestyle Script</vt:lpstr>
      <vt:lpstr>Lucida Calligraphy</vt:lpstr>
      <vt:lpstr>Lucida Handwriting</vt:lpstr>
      <vt:lpstr>Kondensstreifen</vt:lpstr>
      <vt:lpstr>PowerPoint-Präsentation</vt:lpstr>
      <vt:lpstr>PowerPoint-Präsentation</vt:lpstr>
      <vt:lpstr>PowerPoint-Präsentation</vt:lpstr>
      <vt:lpstr>PowerPoint-Präsentation</vt:lpstr>
      <vt:lpstr>Zugang BEI Herbststimmung</vt:lpstr>
      <vt:lpstr>Eingang-1</vt:lpstr>
      <vt:lpstr>Eingang-2</vt:lpstr>
      <vt:lpstr>Eingang-3</vt:lpstr>
      <vt:lpstr>Haus &amp; Garten</vt:lpstr>
      <vt:lpstr>Wall im Blick-1</vt:lpstr>
      <vt:lpstr>PowerPoint-Präsentation</vt:lpstr>
      <vt:lpstr>Nah-versorgung-1</vt:lpstr>
      <vt:lpstr>PowerPoint-Präsentation</vt:lpstr>
      <vt:lpstr>Hinter dem Haus-1</vt:lpstr>
      <vt:lpstr>Hinter dem Haus-2</vt:lpstr>
      <vt:lpstr>Wieder-Entdeckung</vt:lpstr>
      <vt:lpstr>Kunstfertigkeit mit Kupfer-1</vt:lpstr>
      <vt:lpstr>Kunst mit Kupfer-2</vt:lpstr>
      <vt:lpstr>Kunst mit Kupfer-3</vt:lpstr>
      <vt:lpstr>Faszination: Inka-Kultur-1</vt:lpstr>
      <vt:lpstr>Faszination: Inka-Kultur-2</vt:lpstr>
      <vt:lpstr>Wandbild Im Barock-stil</vt:lpstr>
      <vt:lpstr>Dokumenten-Truhe</vt:lpstr>
      <vt:lpstr>Werkstatt-Einrichtung-1 </vt:lpstr>
      <vt:lpstr>Werkstatt-Einrichtung-2 </vt:lpstr>
      <vt:lpstr>Werkstatt-Einrichtung-3</vt:lpstr>
      <vt:lpstr>Stil-Sitzmöbel-1</vt:lpstr>
      <vt:lpstr>Stil-Sitzmöbel-2</vt:lpstr>
      <vt:lpstr>Unser Wohnraum</vt:lpstr>
      <vt:lpstr>herren-zimmer-Schrank</vt:lpstr>
      <vt:lpstr>herren-zimmer-Möbel</vt:lpstr>
      <vt:lpstr>Im Wohnraum</vt:lpstr>
      <vt:lpstr>Ausstellung “Offene Ateliers“</vt:lpstr>
      <vt:lpstr>Biographie von 2012</vt:lpstr>
      <vt:lpstr>Wie das bürgerschaftliche Engagement ab Jahr 2000 entstand</vt:lpstr>
      <vt:lpstr>Bürgerinitiativen &amp; Medien – Verantwortung sichtbar machen</vt:lpstr>
      <vt:lpstr>Bürgerinitiative HWS-2</vt:lpstr>
      <vt:lpstr>Bürgerinitiative HWS-3</vt:lpstr>
      <vt:lpstr>Bürgerinitiative HWS-4</vt:lpstr>
      <vt:lpstr>Bürgerinitiative HWS-5</vt:lpstr>
      <vt:lpstr>Hobby: Mineralogie</vt:lpstr>
      <vt:lpstr>StandUhren-bau-1</vt:lpstr>
      <vt:lpstr>Original-Kaminuhren</vt:lpstr>
      <vt:lpstr>Uhren-Studio</vt:lpstr>
      <vt:lpstr>Mein Thema: Antike Uhrwerke salonfähig machen</vt:lpstr>
      <vt:lpstr>Wand-/KaminUhren-bau-1  Mein Thema: Uhrwerke, die kein Gehäuse hatten</vt:lpstr>
      <vt:lpstr>KaminUhren-bau-2</vt:lpstr>
      <vt:lpstr>Videos:  Beispiele aus meiner Werkstatt </vt:lpstr>
      <vt:lpstr>KaMIN FÜRS Haus-1</vt:lpstr>
      <vt:lpstr>PowerPoint-Präsentation</vt:lpstr>
      <vt:lpstr>Fundsache: Steinzeit-Werkzeug</vt:lpstr>
      <vt:lpstr>Standuhrenbau-2</vt:lpstr>
      <vt:lpstr>PowerPoint-Präsentation</vt:lpstr>
      <vt:lpstr>Standuhrenbau-3</vt:lpstr>
      <vt:lpstr>Standuhrenbau-4</vt:lpstr>
      <vt:lpstr>Standuhrenbau-5</vt:lpstr>
      <vt:lpstr>Zugang zum World Wide Web</vt:lpstr>
      <vt:lpstr>Ein Hund zum Lebensglück</vt:lpstr>
      <vt:lpstr>Diamantene Hochzeit 2025</vt:lpstr>
      <vt:lpstr>Schlusswort</vt:lpstr>
      <vt:lpstr>Zielgruppenpräsentation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Hans-Peter Feldmann</dc:creator>
  <cp:lastModifiedBy>Hans-Peter Feldmann</cp:lastModifiedBy>
  <cp:revision>473</cp:revision>
  <dcterms:created xsi:type="dcterms:W3CDTF">2026-03-15T16:09:19Z</dcterms:created>
  <dcterms:modified xsi:type="dcterms:W3CDTF">2026-05-08T07:02:07Z</dcterms:modified>
</cp:coreProperties>
</file>